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4"/>
  </p:sldMasterIdLst>
  <p:notesMasterIdLst>
    <p:notesMasterId r:id="rId28"/>
  </p:notesMasterIdLst>
  <p:handoutMasterIdLst>
    <p:handoutMasterId r:id="rId29"/>
  </p:handoutMasterIdLst>
  <p:sldIdLst>
    <p:sldId id="293" r:id="rId5"/>
    <p:sldId id="300" r:id="rId6"/>
    <p:sldId id="334" r:id="rId7"/>
    <p:sldId id="350" r:id="rId8"/>
    <p:sldId id="375" r:id="rId9"/>
    <p:sldId id="379" r:id="rId10"/>
    <p:sldId id="374" r:id="rId11"/>
    <p:sldId id="383" r:id="rId12"/>
    <p:sldId id="378" r:id="rId13"/>
    <p:sldId id="382" r:id="rId14"/>
    <p:sldId id="384" r:id="rId15"/>
    <p:sldId id="376" r:id="rId16"/>
    <p:sldId id="385" r:id="rId17"/>
    <p:sldId id="391" r:id="rId18"/>
    <p:sldId id="392" r:id="rId19"/>
    <p:sldId id="393" r:id="rId20"/>
    <p:sldId id="386" r:id="rId21"/>
    <p:sldId id="387" r:id="rId22"/>
    <p:sldId id="388" r:id="rId23"/>
    <p:sldId id="389" r:id="rId24"/>
    <p:sldId id="390" r:id="rId25"/>
    <p:sldId id="347" r:id="rId26"/>
    <p:sldId id="305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Dsignes Light" panose="020B0604020202020204" charset="0"/>
      <p:regular r:id="rId36"/>
    </p:embeddedFont>
    <p:embeddedFont>
      <p:font typeface="Dsignes Regular" panose="020B0604020202020204" charset="0"/>
      <p:regular r:id="rId3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eto Capuchino Rubén" initials="NCR" lastIdx="1" clrIdx="0">
    <p:extLst>
      <p:ext uri="{19B8F6BF-5375-455C-9EA6-DF929625EA0E}">
        <p15:presenceInfo xmlns:p15="http://schemas.microsoft.com/office/powerpoint/2012/main" userId="S::ruben.nieto@uah.es::808af988-e8d6-478f-8c20-a92d6a15a9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BEF0"/>
    <a:srgbClr val="0051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1EAB92-54A5-4E82-B8B5-E442A81BA9A9}" v="17" dt="2020-12-07T11:35:41.071"/>
    <p1510:client id="{2D0D7B01-FCDF-E0EC-93BD-78DB41AADC55}" v="126" dt="2020-12-10T15:34:36.249"/>
    <p1510:client id="{6800B3CD-EB35-2618-4CA3-3062A838034C}" v="327" dt="2020-12-10T15:44:19.0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03" autoAdjust="0"/>
    <p:restoredTop sz="94249" autoAdjust="0"/>
  </p:normalViewPr>
  <p:slideViewPr>
    <p:cSldViewPr snapToGrid="0">
      <p:cViewPr varScale="1">
        <p:scale>
          <a:sx n="90" d="100"/>
          <a:sy n="90" d="100"/>
        </p:scale>
        <p:origin x="690" y="5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154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suario invitado" userId="S::urn:spo:anon#7e2dcdec42e39b9ffae4bf4732367d35f6da4f3b7b5a1dff0edb81661fcf2662::" providerId="AD" clId="Web-{2D0D7B01-FCDF-E0EC-93BD-78DB41AADC55}"/>
    <pc:docChg chg="modSld">
      <pc:chgData name="Usuario invitado" userId="S::urn:spo:anon#7e2dcdec42e39b9ffae4bf4732367d35f6da4f3b7b5a1dff0edb81661fcf2662::" providerId="AD" clId="Web-{2D0D7B01-FCDF-E0EC-93BD-78DB41AADC55}" dt="2020-12-10T15:34:36.249" v="123" actId="20577"/>
      <pc:docMkLst>
        <pc:docMk/>
      </pc:docMkLst>
      <pc:sldChg chg="modSp">
        <pc:chgData name="Usuario invitado" userId="S::urn:spo:anon#7e2dcdec42e39b9ffae4bf4732367d35f6da4f3b7b5a1dff0edb81661fcf2662::" providerId="AD" clId="Web-{2D0D7B01-FCDF-E0EC-93BD-78DB41AADC55}" dt="2020-12-10T15:34:36.249" v="123" actId="20577"/>
        <pc:sldMkLst>
          <pc:docMk/>
          <pc:sldMk cId="2907584428" sldId="293"/>
        </pc:sldMkLst>
        <pc:spChg chg="mod">
          <ac:chgData name="Usuario invitado" userId="S::urn:spo:anon#7e2dcdec42e39b9ffae4bf4732367d35f6da4f3b7b5a1dff0edb81661fcf2662::" providerId="AD" clId="Web-{2D0D7B01-FCDF-E0EC-93BD-78DB41AADC55}" dt="2020-12-10T15:34:36.249" v="123" actId="20577"/>
          <ac:spMkLst>
            <pc:docMk/>
            <pc:sldMk cId="2907584428" sldId="293"/>
            <ac:spMk id="2" creationId="{24BEC704-876B-4B71-8932-F2DF9FF07CD5}"/>
          </ac:spMkLst>
        </pc:spChg>
      </pc:sldChg>
      <pc:sldChg chg="modSp">
        <pc:chgData name="Usuario invitado" userId="S::urn:spo:anon#7e2dcdec42e39b9ffae4bf4732367d35f6da4f3b7b5a1dff0edb81661fcf2662::" providerId="AD" clId="Web-{2D0D7B01-FCDF-E0EC-93BD-78DB41AADC55}" dt="2020-12-10T15:34:30.155" v="120" actId="20577"/>
        <pc:sldMkLst>
          <pc:docMk/>
          <pc:sldMk cId="3050735616" sldId="334"/>
        </pc:sldMkLst>
        <pc:spChg chg="mod">
          <ac:chgData name="Usuario invitado" userId="S::urn:spo:anon#7e2dcdec42e39b9ffae4bf4732367d35f6da4f3b7b5a1dff0edb81661fcf2662::" providerId="AD" clId="Web-{2D0D7B01-FCDF-E0EC-93BD-78DB41AADC55}" dt="2020-12-10T15:34:30.155" v="120" actId="20577"/>
          <ac:spMkLst>
            <pc:docMk/>
            <pc:sldMk cId="3050735616" sldId="334"/>
            <ac:spMk id="2" creationId="{1CFAB478-7EFC-4B84-8125-4741C7DBF347}"/>
          </ac:spMkLst>
        </pc:spChg>
      </pc:sldChg>
    </pc:docChg>
  </pc:docChgLst>
  <pc:docChgLst>
    <pc:chgData name="Usuario invitado" userId="S::urn:spo:anon#7e2dcdec42e39b9ffae4bf4732367d35f6da4f3b7b5a1dff0edb81661fcf2662::" providerId="AD" clId="Web-{6800B3CD-EB35-2618-4CA3-3062A838034C}"/>
    <pc:docChg chg="modSld">
      <pc:chgData name="Usuario invitado" userId="S::urn:spo:anon#7e2dcdec42e39b9ffae4bf4732367d35f6da4f3b7b5a1dff0edb81661fcf2662::" providerId="AD" clId="Web-{6800B3CD-EB35-2618-4CA3-3062A838034C}" dt="2020-12-10T15:44:19.035" v="325" actId="20577"/>
      <pc:docMkLst>
        <pc:docMk/>
      </pc:docMkLst>
      <pc:sldChg chg="modSp">
        <pc:chgData name="Usuario invitado" userId="S::urn:spo:anon#7e2dcdec42e39b9ffae4bf4732367d35f6da4f3b7b5a1dff0edb81661fcf2662::" providerId="AD" clId="Web-{6800B3CD-EB35-2618-4CA3-3062A838034C}" dt="2020-12-10T15:43:58.128" v="318" actId="20577"/>
        <pc:sldMkLst>
          <pc:docMk/>
          <pc:sldMk cId="478871261" sldId="347"/>
        </pc:sldMkLst>
        <pc:spChg chg="mod">
          <ac:chgData name="Usuario invitado" userId="S::urn:spo:anon#7e2dcdec42e39b9ffae4bf4732367d35f6da4f3b7b5a1dff0edb81661fcf2662::" providerId="AD" clId="Web-{6800B3CD-EB35-2618-4CA3-3062A838034C}" dt="2020-12-10T15:43:58.128" v="318" actId="20577"/>
          <ac:spMkLst>
            <pc:docMk/>
            <pc:sldMk cId="478871261" sldId="347"/>
            <ac:spMk id="2" creationId="{25DE82D2-B898-4BFD-8B21-FDF1F5886F92}"/>
          </ac:spMkLst>
        </pc:spChg>
      </pc:sldChg>
      <pc:sldChg chg="addSp modSp">
        <pc:chgData name="Usuario invitado" userId="S::urn:spo:anon#7e2dcdec42e39b9ffae4bf4732367d35f6da4f3b7b5a1dff0edb81661fcf2662::" providerId="AD" clId="Web-{6800B3CD-EB35-2618-4CA3-3062A838034C}" dt="2020-12-10T15:38:34.484" v="27" actId="20577"/>
        <pc:sldMkLst>
          <pc:docMk/>
          <pc:sldMk cId="2422711138" sldId="384"/>
        </pc:sldMkLst>
        <pc:spChg chg="mod">
          <ac:chgData name="Usuario invitado" userId="S::urn:spo:anon#7e2dcdec42e39b9ffae4bf4732367d35f6da4f3b7b5a1dff0edb81661fcf2662::" providerId="AD" clId="Web-{6800B3CD-EB35-2618-4CA3-3062A838034C}" dt="2020-12-10T15:38:03.296" v="0" actId="1076"/>
          <ac:spMkLst>
            <pc:docMk/>
            <pc:sldMk cId="2422711138" sldId="384"/>
            <ac:spMk id="7" creationId="{E2AD51F6-C969-4AD1-BB68-7ED56EBC1405}"/>
          </ac:spMkLst>
        </pc:spChg>
        <pc:spChg chg="add mod">
          <ac:chgData name="Usuario invitado" userId="S::urn:spo:anon#7e2dcdec42e39b9ffae4bf4732367d35f6da4f3b7b5a1dff0edb81661fcf2662::" providerId="AD" clId="Web-{6800B3CD-EB35-2618-4CA3-3062A838034C}" dt="2020-12-10T15:38:34.484" v="27" actId="20577"/>
          <ac:spMkLst>
            <pc:docMk/>
            <pc:sldMk cId="2422711138" sldId="384"/>
            <ac:spMk id="15" creationId="{A89BD943-9CD5-4FFE-9C15-CCD7ADA802BB}"/>
          </ac:spMkLst>
        </pc:spChg>
      </pc:sldChg>
      <pc:sldChg chg="addSp modSp">
        <pc:chgData name="Usuario invitado" userId="S::urn:spo:anon#7e2dcdec42e39b9ffae4bf4732367d35f6da4f3b7b5a1dff0edb81661fcf2662::" providerId="AD" clId="Web-{6800B3CD-EB35-2618-4CA3-3062A838034C}" dt="2020-12-10T15:41:08.080" v="223" actId="1076"/>
        <pc:sldMkLst>
          <pc:docMk/>
          <pc:sldMk cId="2232266855" sldId="386"/>
        </pc:sldMkLst>
        <pc:spChg chg="add mod">
          <ac:chgData name="Usuario invitado" userId="S::urn:spo:anon#7e2dcdec42e39b9ffae4bf4732367d35f6da4f3b7b5a1dff0edb81661fcf2662::" providerId="AD" clId="Web-{6800B3CD-EB35-2618-4CA3-3062A838034C}" dt="2020-12-10T15:41:08.080" v="223" actId="1076"/>
          <ac:spMkLst>
            <pc:docMk/>
            <pc:sldMk cId="2232266855" sldId="386"/>
            <ac:spMk id="2" creationId="{9A8EFB74-EE0D-4017-A14C-EDAA9B1EFCF0}"/>
          </ac:spMkLst>
        </pc:spChg>
      </pc:sldChg>
      <pc:sldChg chg="modSp">
        <pc:chgData name="Usuario invitado" userId="S::urn:spo:anon#7e2dcdec42e39b9ffae4bf4732367d35f6da4f3b7b5a1dff0edb81661fcf2662::" providerId="AD" clId="Web-{6800B3CD-EB35-2618-4CA3-3062A838034C}" dt="2020-12-10T15:44:08.144" v="323" actId="20577"/>
        <pc:sldMkLst>
          <pc:docMk/>
          <pc:sldMk cId="3780498234" sldId="391"/>
        </pc:sldMkLst>
        <pc:spChg chg="mod">
          <ac:chgData name="Usuario invitado" userId="S::urn:spo:anon#7e2dcdec42e39b9ffae4bf4732367d35f6da4f3b7b5a1dff0edb81661fcf2662::" providerId="AD" clId="Web-{6800B3CD-EB35-2618-4CA3-3062A838034C}" dt="2020-12-10T15:44:08.144" v="323" actId="20577"/>
          <ac:spMkLst>
            <pc:docMk/>
            <pc:sldMk cId="3780498234" sldId="391"/>
            <ac:spMk id="2" creationId="{25DE82D2-B898-4BFD-8B21-FDF1F5886F92}"/>
          </ac:spMkLst>
        </pc:spChg>
      </pc:sldChg>
      <pc:sldChg chg="modSp">
        <pc:chgData name="Usuario invitado" userId="S::urn:spo:anon#7e2dcdec42e39b9ffae4bf4732367d35f6da4f3b7b5a1dff0edb81661fcf2662::" providerId="AD" clId="Web-{6800B3CD-EB35-2618-4CA3-3062A838034C}" dt="2020-12-10T15:40:08.673" v="113" actId="20577"/>
        <pc:sldMkLst>
          <pc:docMk/>
          <pc:sldMk cId="2398979015" sldId="392"/>
        </pc:sldMkLst>
        <pc:spChg chg="mod">
          <ac:chgData name="Usuario invitado" userId="S::urn:spo:anon#7e2dcdec42e39b9ffae4bf4732367d35f6da4f3b7b5a1dff0edb81661fcf2662::" providerId="AD" clId="Web-{6800B3CD-EB35-2618-4CA3-3062A838034C}" dt="2020-12-10T15:40:08.673" v="113" actId="20577"/>
          <ac:spMkLst>
            <pc:docMk/>
            <pc:sldMk cId="2398979015" sldId="392"/>
            <ac:spMk id="2" creationId="{12E46833-B269-4D67-B5EA-ACE29BC062E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555DCB7F-CA2C-4203-9D86-0539EAAFCB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DCC8A51-40C1-4408-BD8E-4FDE935F21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66F57D-4967-4363-9452-28A07CFE0B0C}" type="datetimeFigureOut">
              <a:rPr lang="es-ES" smtClean="0"/>
              <a:t>10/12/2020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AEC70DE-8132-4D92-86E7-332F2734C0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04E3756-4C86-4558-A7F6-1CFF428C12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517DFA-E347-4D47-B58D-2395A168D1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69629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D11311-5699-4CC2-9336-3F8F72C99FBA}" type="datetimeFigureOut">
              <a:rPr lang="es-ES" smtClean="0"/>
              <a:t>10/12/2020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5FE0C6-BDCE-4683-9996-2698FCCD658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7531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FE0C6-BDCE-4683-9996-2698FCCD658E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3076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FE0C6-BDCE-4683-9996-2698FCCD658E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03531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FE0C6-BDCE-4683-9996-2698FCCD658E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8200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FE0C6-BDCE-4683-9996-2698FCCD658E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6306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FE0C6-BDCE-4683-9996-2698FCCD658E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2047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FE0C6-BDCE-4683-9996-2698FCCD658E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4793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FE0C6-BDCE-4683-9996-2698FCCD658E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1493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FE0C6-BDCE-4683-9996-2698FCCD658E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38803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FE0C6-BDCE-4683-9996-2698FCCD658E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60160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FE0C6-BDCE-4683-9996-2698FCCD658E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71013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FE0C6-BDCE-4683-9996-2698FCCD658E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9498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FE0C6-BDCE-4683-9996-2698FCCD658E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861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FE0C6-BDCE-4683-9996-2698FCCD658E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1131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FE0C6-BDCE-4683-9996-2698FCCD658E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4840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FE0C6-BDCE-4683-9996-2698FCCD658E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3231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FE0C6-BDCE-4683-9996-2698FCCD658E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2556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FE0C6-BDCE-4683-9996-2698FCCD658E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0415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FE0C6-BDCE-4683-9996-2698FCCD658E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289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FE0C6-BDCE-4683-9996-2698FCCD658E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30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FE0C6-BDCE-4683-9996-2698FCCD658E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8114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651" y="1923679"/>
            <a:ext cx="6394647" cy="1048871"/>
          </a:xfrm>
        </p:spPr>
        <p:txBody>
          <a:bodyPr anchor="b" anchorCtr="0"/>
          <a:lstStyle>
            <a:lvl1pPr algn="ctr">
              <a:defRPr sz="4600" b="0" cap="none" baseline="0">
                <a:solidFill>
                  <a:srgbClr val="0051BA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3651" y="3219822"/>
            <a:ext cx="6394647" cy="990600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aseline="0">
                <a:solidFill>
                  <a:schemeClr val="accent6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02080" y="4767264"/>
            <a:ext cx="506506" cy="273844"/>
          </a:xfrm>
        </p:spPr>
        <p:txBody>
          <a:bodyPr/>
          <a:lstStyle/>
          <a:p>
            <a:fld id="{57AF16DE-A0D5-4438-950F-5B1E159C2C28}" type="slidenum">
              <a:rPr lang="en-US" smtClean="0"/>
              <a:t>‹Nº›</a:t>
            </a:fld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6747164" y="285750"/>
            <a:ext cx="2047149" cy="707934"/>
          </a:xfrm>
          <a:prstGeom prst="rect">
            <a:avLst/>
          </a:prstGeom>
          <a:solidFill>
            <a:srgbClr val="0051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326B24E5-DBDA-47A3-9F49-ED900E1D4C44}"/>
              </a:ext>
            </a:extLst>
          </p:cNvPr>
          <p:cNvSpPr/>
          <p:nvPr userDrawn="1"/>
        </p:nvSpPr>
        <p:spPr>
          <a:xfrm>
            <a:off x="266440" y="305513"/>
            <a:ext cx="111097" cy="2686799"/>
          </a:xfrm>
          <a:prstGeom prst="rect">
            <a:avLst/>
          </a:prstGeom>
          <a:solidFill>
            <a:srgbClr val="0051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pic>
        <p:nvPicPr>
          <p:cNvPr id="10" name="Picture 13" descr="logob.EPS">
            <a:extLst>
              <a:ext uri="{FF2B5EF4-FFF2-40B4-BE49-F238E27FC236}">
                <a16:creationId xmlns:a16="http://schemas.microsoft.com/office/drawing/2014/main" id="{68F8B394-E673-4A4F-B5E2-CAC38509D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738" y="366052"/>
            <a:ext cx="1800000" cy="547330"/>
          </a:xfrm>
          <a:prstGeom prst="rect">
            <a:avLst/>
          </a:prstGeom>
        </p:spPr>
      </p:pic>
      <p:pic>
        <p:nvPicPr>
          <p:cNvPr id="11" name="Imagen 10" descr="Imagen que contiene dibujo&#10;&#10;Descripción generada automáticamente">
            <a:extLst>
              <a:ext uri="{FF2B5EF4-FFF2-40B4-BE49-F238E27FC236}">
                <a16:creationId xmlns:a16="http://schemas.microsoft.com/office/drawing/2014/main" id="{C45D5E84-0068-4A95-B428-160CBB4ABF0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62" y="385878"/>
            <a:ext cx="1740141" cy="54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570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2" y="735549"/>
            <a:ext cx="8278089" cy="3884942"/>
          </a:xfrm>
          <a:solidFill>
            <a:schemeClr val="bg2"/>
          </a:solidFill>
        </p:spPr>
        <p:txBody>
          <a:bodyPr/>
          <a:lstStyle>
            <a:lvl1pPr>
              <a:spcAft>
                <a:spcPts val="600"/>
              </a:spcAft>
              <a:buClr>
                <a:srgbClr val="0051BA"/>
              </a:buCl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rgbClr val="0051BA"/>
              </a:buCl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buClr>
                <a:srgbClr val="0051BA"/>
              </a:buCl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rgbClr val="0051BA"/>
              </a:buCl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rgbClr val="0051BA"/>
              </a:buCl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dirty="0"/>
          </a:p>
        </p:txBody>
      </p:sp>
      <p:sp>
        <p:nvSpPr>
          <p:cNvPr id="9" name="Rectangle 8"/>
          <p:cNvSpPr>
            <a:spLocks noChangeAspect="1"/>
          </p:cNvSpPr>
          <p:nvPr userDrawn="1"/>
        </p:nvSpPr>
        <p:spPr>
          <a:xfrm rot="16200000">
            <a:off x="4365861" y="-4365263"/>
            <a:ext cx="412287" cy="9144000"/>
          </a:xfrm>
          <a:prstGeom prst="rect">
            <a:avLst/>
          </a:prstGeom>
          <a:solidFill>
            <a:srgbClr val="0051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>
              <a:solidFill>
                <a:srgbClr val="0051BA"/>
              </a:solidFill>
            </a:endParaRPr>
          </a:p>
        </p:txBody>
      </p:sp>
      <p:sp>
        <p:nvSpPr>
          <p:cNvPr id="4" name="Text Placeholder 3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629920" y="41980"/>
            <a:ext cx="7840169" cy="350994"/>
          </a:xfrm>
        </p:spPr>
        <p:txBody>
          <a:bodyPr anchor="ctr"/>
          <a:lstStyle>
            <a:lvl1pPr marL="0" indent="0">
              <a:buClr>
                <a:schemeClr val="bg1"/>
              </a:buClr>
              <a:buNone/>
              <a:defRPr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228594" indent="0">
              <a:buNone/>
              <a:defRPr/>
            </a:lvl2pPr>
            <a:lvl3pPr marL="457189" indent="0">
              <a:buNone/>
              <a:defRPr/>
            </a:lvl3pPr>
            <a:lvl4pPr marL="685783" indent="0">
              <a:buNone/>
              <a:defRPr/>
            </a:lvl4pPr>
            <a:lvl5pPr marL="914377" indent="0">
              <a:buNone/>
              <a:defRPr/>
            </a:lvl5pPr>
          </a:lstStyle>
          <a:p>
            <a:pPr lvl="0"/>
            <a:r>
              <a:rPr lang="es-ES_tradnl" dirty="0" err="1"/>
              <a:t>Index</a:t>
            </a:r>
            <a:endParaRPr lang="es-ES_tradnl" dirty="0"/>
          </a:p>
        </p:txBody>
      </p:sp>
      <p:pic>
        <p:nvPicPr>
          <p:cNvPr id="7" name="Picture 15" descr="logob.EPS">
            <a:extLst>
              <a:ext uri="{FF2B5EF4-FFF2-40B4-BE49-F238E27FC236}">
                <a16:creationId xmlns:a16="http://schemas.microsoft.com/office/drawing/2014/main" id="{2DEE69EE-4235-473D-8BDA-AC02C8D49B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57"/>
          <a:stretch/>
        </p:blipFill>
        <p:spPr>
          <a:xfrm>
            <a:off x="149753" y="21107"/>
            <a:ext cx="330419" cy="375700"/>
          </a:xfrm>
          <a:prstGeom prst="rect">
            <a:avLst/>
          </a:prstGeom>
        </p:spPr>
      </p:pic>
      <p:pic>
        <p:nvPicPr>
          <p:cNvPr id="8" name="Imagen 7" descr="Imagen que contiene señal, dibujo&#10;&#10;Descripción generada automáticamente">
            <a:extLst>
              <a:ext uri="{FF2B5EF4-FFF2-40B4-BE49-F238E27FC236}">
                <a16:creationId xmlns:a16="http://schemas.microsoft.com/office/drawing/2014/main" id="{EC4CCD1B-624F-42B5-B0C8-F617A489CE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837" y="21757"/>
            <a:ext cx="374400" cy="37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19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2" y="789553"/>
            <a:ext cx="8291265" cy="3726414"/>
          </a:xfrm>
        </p:spPr>
        <p:txBody>
          <a:bodyPr/>
          <a:lstStyle>
            <a:lvl1pPr>
              <a:buClr>
                <a:srgbClr val="0051BA"/>
              </a:buCl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rgbClr val="0051BA"/>
              </a:buCl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buClr>
                <a:srgbClr val="0051BA"/>
              </a:buCl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rgbClr val="0051BA"/>
              </a:buCl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rgbClr val="0051BA"/>
              </a:buCl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noProof="0" dirty="0" err="1"/>
              <a:t>Haga</a:t>
            </a:r>
            <a:r>
              <a:rPr lang="en-GB" noProof="0" dirty="0"/>
              <a:t> </a:t>
            </a:r>
            <a:r>
              <a:rPr lang="en-GB" noProof="0" dirty="0" err="1"/>
              <a:t>clic</a:t>
            </a:r>
            <a:r>
              <a:rPr lang="en-GB" noProof="0" dirty="0"/>
              <a:t> para </a:t>
            </a:r>
            <a:r>
              <a:rPr lang="en-GB" noProof="0" dirty="0" err="1"/>
              <a:t>modificar</a:t>
            </a:r>
            <a:r>
              <a:rPr lang="en-GB" noProof="0" dirty="0"/>
              <a:t> los </a:t>
            </a:r>
            <a:r>
              <a:rPr lang="en-GB" noProof="0" dirty="0" err="1"/>
              <a:t>estilos</a:t>
            </a:r>
            <a:r>
              <a:rPr lang="en-GB" noProof="0" dirty="0"/>
              <a:t> de </a:t>
            </a:r>
            <a:r>
              <a:rPr lang="en-GB" noProof="0" dirty="0" err="1"/>
              <a:t>texto</a:t>
            </a:r>
            <a:r>
              <a:rPr lang="en-GB" noProof="0" dirty="0"/>
              <a:t> del </a:t>
            </a:r>
            <a:r>
              <a:rPr lang="en-GB" noProof="0" dirty="0" err="1"/>
              <a:t>patrón</a:t>
            </a:r>
            <a:endParaRPr lang="en-GB" noProof="0" dirty="0"/>
          </a:p>
          <a:p>
            <a:pPr lvl="1"/>
            <a:r>
              <a:rPr lang="en-GB" noProof="0" dirty="0"/>
              <a:t>Segundo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2"/>
            <a:r>
              <a:rPr lang="en-GB" noProof="0" dirty="0"/>
              <a:t>Tercer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3"/>
            <a:r>
              <a:rPr lang="en-GB" noProof="0" dirty="0"/>
              <a:t>Cuarto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nivel</a:t>
            </a:r>
            <a:endParaRPr lang="en-GB" noProof="0" dirty="0"/>
          </a:p>
        </p:txBody>
      </p:sp>
      <p:sp>
        <p:nvSpPr>
          <p:cNvPr id="9" name="Rectangle 8"/>
          <p:cNvSpPr>
            <a:spLocks/>
          </p:cNvSpPr>
          <p:nvPr userDrawn="1"/>
        </p:nvSpPr>
        <p:spPr>
          <a:xfrm rot="16200000">
            <a:off x="4274969" y="-4276644"/>
            <a:ext cx="594065" cy="9143997"/>
          </a:xfrm>
          <a:prstGeom prst="rect">
            <a:avLst/>
          </a:prstGeom>
          <a:solidFill>
            <a:srgbClr val="0051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4" name="Text Placeholder 3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686486" y="38101"/>
            <a:ext cx="4066872" cy="500155"/>
          </a:xfrm>
        </p:spPr>
        <p:txBody>
          <a:bodyPr anchor="ctr">
            <a:noAutofit/>
          </a:bodyPr>
          <a:lstStyle>
            <a:lvl1pPr marL="0" indent="0" algn="r">
              <a:buClr>
                <a:schemeClr val="bg1"/>
              </a:buClr>
              <a:buNone/>
              <a:defRPr sz="2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228594" indent="0">
              <a:buNone/>
              <a:defRPr/>
            </a:lvl2pPr>
            <a:lvl3pPr marL="457189" indent="0">
              <a:buNone/>
              <a:defRPr/>
            </a:lvl3pPr>
            <a:lvl4pPr marL="685783" indent="0">
              <a:buNone/>
              <a:defRPr/>
            </a:lvl4pPr>
            <a:lvl5pPr marL="914377" indent="0">
              <a:buNone/>
              <a:defRPr/>
            </a:lvl5pPr>
          </a:lstStyle>
          <a:p>
            <a:pPr lvl="0"/>
            <a:r>
              <a:rPr lang="en-GB" noProof="0"/>
              <a:t>Click to edit Master text styles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4945383" y="38101"/>
            <a:ext cx="3449653" cy="500157"/>
          </a:xfrm>
        </p:spPr>
        <p:txBody>
          <a:bodyPr anchor="ctr">
            <a:normAutofit/>
          </a:bodyPr>
          <a:lstStyle>
            <a:lvl1pPr marL="0" indent="0" algn="l">
              <a:buFontTx/>
              <a:buNone/>
              <a:defRPr sz="180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0" indent="0" algn="r">
              <a:buFontTx/>
              <a:buNone/>
              <a:defRPr sz="1200">
                <a:solidFill>
                  <a:schemeClr val="bg1"/>
                </a:solidFill>
              </a:defRPr>
            </a:lvl2pPr>
            <a:lvl3pPr marL="0" indent="0" algn="r">
              <a:buFontTx/>
              <a:buNone/>
              <a:defRPr sz="1200" baseline="0">
                <a:solidFill>
                  <a:schemeClr val="bg1"/>
                </a:solidFill>
              </a:defRPr>
            </a:lvl3pPr>
            <a:lvl4pPr marL="0" indent="0" algn="r">
              <a:buFontTx/>
              <a:buNone/>
              <a:defRPr sz="1200">
                <a:solidFill>
                  <a:schemeClr val="bg1"/>
                </a:solidFill>
              </a:defRPr>
            </a:lvl4pPr>
            <a:lvl5pPr marL="0" indent="0" algn="r">
              <a:buFontTx/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Haga clic para modificar los estilos de texto del patrón</a:t>
            </a:r>
          </a:p>
        </p:txBody>
      </p:sp>
      <p:cxnSp>
        <p:nvCxnSpPr>
          <p:cNvPr id="7" name="Straight Connector 6"/>
          <p:cNvCxnSpPr>
            <a:cxnSpLocks/>
          </p:cNvCxnSpPr>
          <p:nvPr userDrawn="1"/>
        </p:nvCxnSpPr>
        <p:spPr>
          <a:xfrm>
            <a:off x="4849366" y="-4647"/>
            <a:ext cx="0" cy="598712"/>
          </a:xfrm>
          <a:prstGeom prst="line">
            <a:avLst/>
          </a:prstGeom>
          <a:ln w="3175">
            <a:solidFill>
              <a:schemeClr val="bg1"/>
            </a:solidFill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9">
            <a:extLst>
              <a:ext uri="{FF2B5EF4-FFF2-40B4-BE49-F238E27FC236}">
                <a16:creationId xmlns:a16="http://schemas.microsoft.com/office/drawing/2014/main" id="{8306DB89-7A00-41B9-9A0C-CD4C1F5B579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34280" y="4767264"/>
            <a:ext cx="609720" cy="273844"/>
          </a:xfrm>
          <a:solidFill>
            <a:srgbClr val="0051BA"/>
          </a:solidFill>
        </p:spPr>
        <p:txBody>
          <a:bodyPr/>
          <a:lstStyle>
            <a:lvl1pPr>
              <a:defRPr sz="2000"/>
            </a:lvl1pPr>
          </a:lstStyle>
          <a:p>
            <a:pPr algn="ctr"/>
            <a:r>
              <a:rPr lang="en-US" dirty="0"/>
              <a:t> </a:t>
            </a:r>
            <a:fld id="{57AF16DE-A0D5-4438-950F-5B1E159C2C28}" type="slidenum">
              <a:rPr lang="en-US" smtClean="0">
                <a:solidFill>
                  <a:schemeClr val="bg2"/>
                </a:solidFill>
              </a:rPr>
              <a:pPr algn="ctr"/>
              <a:t>‹Nº›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3" name="Picture 15" descr="logob.EPS">
            <a:extLst>
              <a:ext uri="{FF2B5EF4-FFF2-40B4-BE49-F238E27FC236}">
                <a16:creationId xmlns:a16="http://schemas.microsoft.com/office/drawing/2014/main" id="{D56CFAB9-769B-4F95-951B-21F4681D6B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57"/>
          <a:stretch/>
        </p:blipFill>
        <p:spPr>
          <a:xfrm>
            <a:off x="91320" y="32243"/>
            <a:ext cx="455922" cy="518400"/>
          </a:xfrm>
          <a:prstGeom prst="rect">
            <a:avLst/>
          </a:prstGeom>
        </p:spPr>
      </p:pic>
      <p:pic>
        <p:nvPicPr>
          <p:cNvPr id="14" name="Imagen 13" descr="Imagen que contiene señal, dibujo&#10;&#10;Descripción generada automáticamente">
            <a:extLst>
              <a:ext uri="{FF2B5EF4-FFF2-40B4-BE49-F238E27FC236}">
                <a16:creationId xmlns:a16="http://schemas.microsoft.com/office/drawing/2014/main" id="{284853E6-53DB-414D-9D95-E6EA19CE32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280" y="32243"/>
            <a:ext cx="518400" cy="5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225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D3C1FA-F9C2-461F-ABBD-81C6683EE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497E75B-C070-4AA8-B989-4BC7EA1CC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F67A9A0-8D7B-4530-A653-23742EE1F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Paper Title</a:t>
            </a:r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D68B363-EBE6-4954-8A44-ACCCCA1EA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A3641-3830-42F8-9EB9-0791F931BB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2980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6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6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Paper Title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6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A3641-3830-42F8-9EB9-0791F931BB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4013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</p:sldLayoutIdLst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ergio.lluva@uah.e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mailto:sergio.lluva@edu.uah.es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emf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BEC704-876B-4B71-8932-F2DF9FF07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933" y="1906890"/>
            <a:ext cx="7768110" cy="1441926"/>
          </a:xfrm>
        </p:spPr>
        <p:txBody>
          <a:bodyPr>
            <a:noAutofit/>
          </a:bodyPr>
          <a:lstStyle/>
          <a:p>
            <a:r>
              <a:rPr lang="es-ES" sz="4400" dirty="0">
                <a:latin typeface="Dsignes Regular"/>
                <a:cs typeface="Calibri Light"/>
              </a:rPr>
              <a:t>SPPB: Bloque HW/SW</a:t>
            </a:r>
            <a:br>
              <a:rPr lang="es-ES" sz="4400" dirty="0">
                <a:latin typeface="Dsignes Regular" panose="020B0604020202020204" charset="0"/>
              </a:rPr>
            </a:br>
            <a:r>
              <a:rPr lang="es-ES" sz="4400" dirty="0">
                <a:latin typeface="Dsignes Regular"/>
                <a:cs typeface="Calibri Light"/>
              </a:rPr>
              <a:t>y </a:t>
            </a:r>
            <a:br>
              <a:rPr lang="es-ES" sz="4400" dirty="0">
                <a:latin typeface="Dsignes Regular" panose="020B0604020202020204" charset="0"/>
              </a:rPr>
            </a:br>
            <a:r>
              <a:rPr lang="es-ES" sz="4400" dirty="0">
                <a:latin typeface="Dsignes Regular"/>
                <a:cs typeface="Calibri Light"/>
              </a:rPr>
              <a:t>Dispositivo </a:t>
            </a:r>
            <a:r>
              <a:rPr lang="es-ES" sz="4400" dirty="0" err="1">
                <a:latin typeface="Dsignes Regular"/>
                <a:cs typeface="Calibri Light"/>
              </a:rPr>
              <a:t>FrailWear</a:t>
            </a:r>
            <a:endParaRPr lang="en-GB" sz="4400" dirty="0">
              <a:latin typeface="Dsignes Regular"/>
              <a:cs typeface="Calibri Light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0C0CA56-D08E-49AB-8200-9CD21CD17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1856" y="3253624"/>
            <a:ext cx="7400265" cy="768454"/>
          </a:xfrm>
        </p:spPr>
        <p:txBody>
          <a:bodyPr>
            <a:normAutofit/>
          </a:bodyPr>
          <a:lstStyle/>
          <a:p>
            <a:endParaRPr lang="en-GB" sz="20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GB" sz="2000" b="1" dirty="0">
                <a:solidFill>
                  <a:schemeClr val="accent6">
                    <a:lumMod val="75000"/>
                  </a:schemeClr>
                </a:solidFill>
                <a:latin typeface="Dsignes Light" panose="020B0604020202020204" charset="0"/>
              </a:rPr>
              <a:t>Sergio Lluva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Dsignes Light" panose="020B0604020202020204" charset="0"/>
              </a:rPr>
              <a:t> </a:t>
            </a:r>
            <a:r>
              <a:rPr lang="en-GB" sz="2000" b="1" dirty="0">
                <a:solidFill>
                  <a:schemeClr val="accent6">
                    <a:lumMod val="75000"/>
                  </a:schemeClr>
                </a:solidFill>
                <a:latin typeface="Dsignes Light" panose="020B0604020202020204" charset="0"/>
              </a:rPr>
              <a:t>Plaza</a:t>
            </a:r>
          </a:p>
          <a:p>
            <a:endParaRPr lang="es-ES" sz="2000" dirty="0">
              <a:solidFill>
                <a:schemeClr val="accent6">
                  <a:lumMod val="75000"/>
                </a:schemeClr>
              </a:solidFill>
              <a:latin typeface="Dsignes Light" panose="020B0604020202020204" charset="0"/>
            </a:endParaRPr>
          </a:p>
          <a:p>
            <a:endParaRPr lang="en-GB" sz="2000" dirty="0">
              <a:solidFill>
                <a:schemeClr val="accent6">
                  <a:lumMod val="75000"/>
                </a:schemeClr>
              </a:solidFill>
              <a:latin typeface="Dsignes Light" panose="020B0604020202020204" charset="0"/>
            </a:endParaRPr>
          </a:p>
          <a:p>
            <a:endParaRPr lang="en-GB" sz="20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GB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58F36DE-1FC6-4EB2-A2C0-DDEE8A8B847B}"/>
              </a:ext>
            </a:extLst>
          </p:cNvPr>
          <p:cNvSpPr txBox="1"/>
          <p:nvPr/>
        </p:nvSpPr>
        <p:spPr>
          <a:xfrm>
            <a:off x="2870780" y="4117480"/>
            <a:ext cx="3402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Dsignes Light" panose="020B0604020202020204" charset="0"/>
                <a:hlinkClick r:id="rId3"/>
              </a:rPr>
              <a:t>sergio.lluva@uah.es</a:t>
            </a:r>
            <a:endParaRPr lang="en-GB" dirty="0">
              <a:solidFill>
                <a:schemeClr val="accent6">
                  <a:lumMod val="75000"/>
                </a:schemeClr>
              </a:solidFill>
              <a:latin typeface="Dsigne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584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BA35735-52F8-480F-AD18-AEE92B75FC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SPPB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D871C30-C605-4600-84CF-57263BB367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 err="1"/>
              <a:t>Velocidad</a:t>
            </a:r>
            <a:r>
              <a:rPr lang="en-GB" dirty="0"/>
              <a:t> de la </a:t>
            </a:r>
            <a:r>
              <a:rPr lang="en-GB" dirty="0" err="1"/>
              <a:t>marcha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D9EE144-989F-4555-88E9-2E744A704B8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r>
              <a:rPr lang="en-US"/>
              <a:t> </a:t>
            </a:r>
            <a:fld id="{57AF16DE-A0D5-4438-950F-5B1E159C2C28}" type="slidenum">
              <a:rPr lang="en-US" sz="1800" smtClean="0">
                <a:solidFill>
                  <a:schemeClr val="bg2"/>
                </a:solidFill>
              </a:rPr>
              <a:pPr algn="ctr"/>
              <a:t>10</a:t>
            </a:fld>
            <a:endParaRPr lang="en-US" dirty="0">
              <a:solidFill>
                <a:schemeClr val="bg2"/>
              </a:solidFill>
            </a:endParaRPr>
          </a:p>
        </p:txBody>
      </p:sp>
      <p:graphicFrame>
        <p:nvGraphicFramePr>
          <p:cNvPr id="11" name="Tabla 11">
            <a:extLst>
              <a:ext uri="{FF2B5EF4-FFF2-40B4-BE49-F238E27FC236}">
                <a16:creationId xmlns:a16="http://schemas.microsoft.com/office/drawing/2014/main" id="{3E09EA60-4CDD-45AA-82F8-9CD2A86D2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171923"/>
              </p:ext>
            </p:extLst>
          </p:nvPr>
        </p:nvGraphicFramePr>
        <p:xfrm>
          <a:off x="1195922" y="1411186"/>
          <a:ext cx="3048000" cy="3336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2308303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06551037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s-ES" dirty="0"/>
                        <a:t>APP Android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27048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s-ES" dirty="0"/>
                        <a:t>Envío de distancias seleccionadas por usuario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67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8542562"/>
                  </a:ext>
                </a:extLst>
              </a:tr>
              <a:tr h="879165">
                <a:tc gridSpan="2">
                  <a:txBody>
                    <a:bodyPr/>
                    <a:lstStyle/>
                    <a:p>
                      <a:pPr algn="ctr"/>
                      <a:r>
                        <a:rPr lang="es-ES" dirty="0"/>
                        <a:t>Inicio prueba de IDA o VUELTA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929435"/>
                  </a:ext>
                </a:extLst>
              </a:tr>
              <a:tr h="435935">
                <a:tc grid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8410673"/>
                  </a:ext>
                </a:extLst>
              </a:tr>
              <a:tr h="412543">
                <a:tc gridSpan="2">
                  <a:txBody>
                    <a:bodyPr/>
                    <a:lstStyle/>
                    <a:p>
                      <a:pPr algn="ctr"/>
                      <a:r>
                        <a:rPr lang="es-ES" dirty="0"/>
                        <a:t>Recepción de datos y </a:t>
                      </a:r>
                      <a:r>
                        <a:rPr lang="es-ES" dirty="0" err="1"/>
                        <a:t>post-procesado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213947"/>
                  </a:ext>
                </a:extLst>
              </a:tr>
            </a:tbl>
          </a:graphicData>
        </a:graphic>
      </p:graphicFrame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D8727A37-0777-4A07-A3B2-961892F0FA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146589"/>
              </p:ext>
            </p:extLst>
          </p:nvPr>
        </p:nvGraphicFramePr>
        <p:xfrm>
          <a:off x="5020696" y="1426116"/>
          <a:ext cx="3048000" cy="330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031302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86637657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s-ES" dirty="0"/>
                        <a:t>Arduino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41474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s-ES" dirty="0"/>
                        <a:t>Recepción de distancias y configuración de la prueba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808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99284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s-ES" dirty="0"/>
                        <a:t>Lectura medida, procesado medida y comprobación marcas de distancia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871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96809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Notifica FIN de recorrido y envía array de distancias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453407"/>
                  </a:ext>
                </a:extLst>
              </a:tr>
            </a:tbl>
          </a:graphicData>
        </a:graphic>
      </p:graphicFrame>
      <p:sp>
        <p:nvSpPr>
          <p:cNvPr id="9" name="Marcador de contenido 1">
            <a:extLst>
              <a:ext uri="{FF2B5EF4-FFF2-40B4-BE49-F238E27FC236}">
                <a16:creationId xmlns:a16="http://schemas.microsoft.com/office/drawing/2014/main" id="{F579F50B-B0D2-4962-967D-6EE6F7C0C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2" y="789552"/>
            <a:ext cx="8399122" cy="425155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 err="1">
                <a:latin typeface="Dsignes Regular" panose="020B0604020202020204" charset="0"/>
              </a:rPr>
              <a:t>Funcionamiento</a:t>
            </a:r>
            <a:r>
              <a:rPr lang="en-GB" dirty="0">
                <a:latin typeface="Dsignes Regular" panose="020B0604020202020204" charset="0"/>
              </a:rPr>
              <a:t> software </a:t>
            </a:r>
            <a:r>
              <a:rPr lang="en-GB" dirty="0" err="1">
                <a:latin typeface="Dsignes Regular" panose="020B0604020202020204" charset="0"/>
              </a:rPr>
              <a:t>medidor</a:t>
            </a:r>
            <a:r>
              <a:rPr lang="en-GB" dirty="0">
                <a:latin typeface="Dsignes Regular" panose="020B0604020202020204" charset="0"/>
              </a:rPr>
              <a:t> de </a:t>
            </a:r>
            <a:r>
              <a:rPr lang="en-GB" dirty="0" err="1">
                <a:latin typeface="Dsignes Regular" panose="020B0604020202020204" charset="0"/>
              </a:rPr>
              <a:t>velocidad</a:t>
            </a:r>
            <a:r>
              <a:rPr lang="en-GB" dirty="0">
                <a:latin typeface="Dsignes Regular" panose="020B0604020202020204" charset="0"/>
              </a:rPr>
              <a:t>: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F68833C1-9AAF-4AD3-9E64-CDEE90DA845F}"/>
              </a:ext>
            </a:extLst>
          </p:cNvPr>
          <p:cNvCxnSpPr/>
          <p:nvPr/>
        </p:nvCxnSpPr>
        <p:spPr>
          <a:xfrm>
            <a:off x="4243922" y="2062716"/>
            <a:ext cx="77677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70FF287-856E-4AA4-865E-F1A24C44B809}"/>
              </a:ext>
            </a:extLst>
          </p:cNvPr>
          <p:cNvCxnSpPr/>
          <p:nvPr/>
        </p:nvCxnSpPr>
        <p:spPr>
          <a:xfrm>
            <a:off x="4243921" y="3241416"/>
            <a:ext cx="77677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66AB9BCC-8332-4149-9117-25B833403C9D}"/>
              </a:ext>
            </a:extLst>
          </p:cNvPr>
          <p:cNvCxnSpPr>
            <a:cxnSpLocks/>
          </p:cNvCxnSpPr>
          <p:nvPr/>
        </p:nvCxnSpPr>
        <p:spPr>
          <a:xfrm flipH="1">
            <a:off x="4243921" y="4435806"/>
            <a:ext cx="77677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016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CFAB478-7EFC-4B84-8125-4741C7DBF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2" y="789552"/>
            <a:ext cx="8399122" cy="425155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 err="1">
                <a:latin typeface="Dsignes Regular" panose="020B0604020202020204" charset="0"/>
              </a:rPr>
              <a:t>Evolución</a:t>
            </a:r>
            <a:r>
              <a:rPr lang="en-GB" dirty="0">
                <a:latin typeface="Dsignes Regular" panose="020B0604020202020204" charset="0"/>
              </a:rPr>
              <a:t> del test de </a:t>
            </a:r>
            <a:r>
              <a:rPr lang="en-GB" dirty="0" err="1">
                <a:latin typeface="Dsignes Regular" panose="020B0604020202020204" charset="0"/>
              </a:rPr>
              <a:t>sentadillas</a:t>
            </a:r>
            <a:r>
              <a:rPr lang="en-GB" dirty="0">
                <a:latin typeface="Dsignes Regular" panose="020B0604020202020204" charset="0"/>
              </a:rPr>
              <a:t>: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BA35735-52F8-480F-AD18-AEE92B75FC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SPPB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D871C30-C605-4600-84CF-57263BB367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 err="1"/>
              <a:t>Sentadillas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D9EE144-989F-4555-88E9-2E744A704B8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r>
              <a:rPr lang="en-US"/>
              <a:t> </a:t>
            </a:r>
            <a:fld id="{57AF16DE-A0D5-4438-950F-5B1E159C2C28}" type="slidenum">
              <a:rPr lang="en-US" sz="1800" smtClean="0">
                <a:solidFill>
                  <a:schemeClr val="bg2"/>
                </a:solidFill>
              </a:rPr>
              <a:pPr algn="ctr"/>
              <a:t>11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D340B68-BA2B-475E-A2ED-8E45E00C4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86" y="1569258"/>
            <a:ext cx="2886054" cy="255700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2AD51F6-C969-4AD1-BB68-7ED56EBC1405}"/>
              </a:ext>
            </a:extLst>
          </p:cNvPr>
          <p:cNvSpPr txBox="1"/>
          <p:nvPr/>
        </p:nvSpPr>
        <p:spPr>
          <a:xfrm>
            <a:off x="933403" y="4063002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51mm x 34mm x 14mm</a:t>
            </a: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E20056A-346F-4808-96A8-EFC8D5159C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8" t="12663" r="27077" b="9076"/>
          <a:stretch/>
        </p:blipFill>
        <p:spPr>
          <a:xfrm>
            <a:off x="6411433" y="1697297"/>
            <a:ext cx="1228408" cy="263400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A38DB42-6994-43C4-B0F7-0845A68151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9" t="35369" r="38772" b="28500"/>
          <a:stretch/>
        </p:blipFill>
        <p:spPr>
          <a:xfrm rot="16200000">
            <a:off x="5429214" y="2613495"/>
            <a:ext cx="658524" cy="112705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AAA82455-A6BD-4E71-8F8F-8809F2831423}"/>
              </a:ext>
            </a:extLst>
          </p:cNvPr>
          <p:cNvSpPr txBox="1"/>
          <p:nvPr/>
        </p:nvSpPr>
        <p:spPr>
          <a:xfrm>
            <a:off x="1403351" y="1364217"/>
            <a:ext cx="1477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u="sng" dirty="0"/>
              <a:t>Versión inicial</a:t>
            </a:r>
            <a:endParaRPr lang="en-US" u="sng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58BF4C0-91AC-4619-A3FB-1E725953FF28}"/>
              </a:ext>
            </a:extLst>
          </p:cNvPr>
          <p:cNvSpPr txBox="1"/>
          <p:nvPr/>
        </p:nvSpPr>
        <p:spPr>
          <a:xfrm>
            <a:off x="5613659" y="1367024"/>
            <a:ext cx="1506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u="sng" dirty="0"/>
              <a:t>Versión actual</a:t>
            </a:r>
            <a:endParaRPr lang="en-US" u="sng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782E3DD-E764-44E6-A7CF-9EC11C82D2E2}"/>
              </a:ext>
            </a:extLst>
          </p:cNvPr>
          <p:cNvSpPr txBox="1"/>
          <p:nvPr/>
        </p:nvSpPr>
        <p:spPr>
          <a:xfrm>
            <a:off x="5468598" y="4353948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95mm x 40mm x 20mm</a:t>
            </a:r>
            <a:endParaRPr lang="en-U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89BD943-9CD5-4FFE-9C15-CCD7ADA802BB}"/>
              </a:ext>
            </a:extLst>
          </p:cNvPr>
          <p:cNvSpPr txBox="1"/>
          <p:nvPr/>
        </p:nvSpPr>
        <p:spPr>
          <a:xfrm>
            <a:off x="1663386" y="4399018"/>
            <a:ext cx="65274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s-ES" dirty="0"/>
              <a:t>500€</a:t>
            </a:r>
            <a:endParaRPr lang="es-ES" dirty="0">
              <a:cs typeface="Calibri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3656140-F550-41CA-8074-4A9ECCEF1402}"/>
              </a:ext>
            </a:extLst>
          </p:cNvPr>
          <p:cNvSpPr txBox="1"/>
          <p:nvPr/>
        </p:nvSpPr>
        <p:spPr>
          <a:xfrm>
            <a:off x="6489913" y="4646023"/>
            <a:ext cx="53572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s-ES" dirty="0"/>
              <a:t>30€</a:t>
            </a:r>
            <a:endParaRPr lang="es-E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2711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CFAB478-7EFC-4B84-8125-4741C7DBF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439" y="891945"/>
            <a:ext cx="8399122" cy="425155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 err="1">
                <a:latin typeface="Dsignes Regular" panose="020B0604020202020204" charset="0"/>
              </a:rPr>
              <a:t>Basado</a:t>
            </a:r>
            <a:r>
              <a:rPr lang="en-GB" dirty="0">
                <a:latin typeface="Dsignes Regular" panose="020B0604020202020204" charset="0"/>
              </a:rPr>
              <a:t> </a:t>
            </a:r>
            <a:r>
              <a:rPr lang="en-GB" dirty="0" err="1">
                <a:latin typeface="Dsignes Regular" panose="020B0604020202020204" charset="0"/>
              </a:rPr>
              <a:t>en</a:t>
            </a:r>
            <a:r>
              <a:rPr lang="en-GB" dirty="0">
                <a:latin typeface="Dsignes Regular" panose="020B0604020202020204" charset="0"/>
              </a:rPr>
              <a:t> la IMU BNO080:</a:t>
            </a:r>
          </a:p>
          <a:p>
            <a:pPr lvl="1">
              <a:spcAft>
                <a:spcPts val="600"/>
              </a:spcAft>
            </a:pPr>
            <a:r>
              <a:rPr lang="en-GB" dirty="0" err="1">
                <a:latin typeface="Dsignes Regular" panose="020B0604020202020204" charset="0"/>
              </a:rPr>
              <a:t>Ángulos</a:t>
            </a:r>
            <a:r>
              <a:rPr lang="en-GB" dirty="0">
                <a:latin typeface="Dsignes Regular" panose="020B0604020202020204" charset="0"/>
              </a:rPr>
              <a:t> de Euler </a:t>
            </a:r>
            <a:r>
              <a:rPr lang="en-GB" dirty="0" err="1">
                <a:latin typeface="Dsignes Regular" panose="020B0604020202020204" charset="0"/>
              </a:rPr>
              <a:t>calculados</a:t>
            </a:r>
            <a:r>
              <a:rPr lang="en-GB" dirty="0">
                <a:latin typeface="Dsignes Regular" panose="020B0604020202020204" charset="0"/>
              </a:rPr>
              <a:t> por la IMU</a:t>
            </a:r>
          </a:p>
          <a:p>
            <a:pPr lvl="1">
              <a:spcAft>
                <a:spcPts val="600"/>
              </a:spcAft>
            </a:pPr>
            <a:r>
              <a:rPr lang="en-GB" dirty="0" err="1">
                <a:latin typeface="Dsignes Regular" panose="020B0604020202020204" charset="0"/>
              </a:rPr>
              <a:t>Envío</a:t>
            </a:r>
            <a:r>
              <a:rPr lang="en-GB" dirty="0">
                <a:latin typeface="Dsignes Regular" panose="020B0604020202020204" charset="0"/>
              </a:rPr>
              <a:t> del Pitch a una </a:t>
            </a:r>
            <a:r>
              <a:rPr lang="en-GB" dirty="0" err="1">
                <a:latin typeface="Dsignes Regular" panose="020B0604020202020204" charset="0"/>
              </a:rPr>
              <a:t>frecuencia</a:t>
            </a:r>
            <a:r>
              <a:rPr lang="en-GB" dirty="0">
                <a:latin typeface="Dsignes Regular" panose="020B0604020202020204" charset="0"/>
              </a:rPr>
              <a:t> de 100 Hz</a:t>
            </a:r>
          </a:p>
          <a:p>
            <a:pPr lvl="1">
              <a:spcAft>
                <a:spcPts val="600"/>
              </a:spcAft>
            </a:pPr>
            <a:r>
              <a:rPr lang="en-GB" dirty="0" err="1">
                <a:latin typeface="Dsignes Regular" panose="020B0604020202020204" charset="0"/>
              </a:rPr>
              <a:t>Microcontrolador</a:t>
            </a:r>
            <a:r>
              <a:rPr lang="en-GB" dirty="0">
                <a:latin typeface="Dsignes Regular" panose="020B0604020202020204" charset="0"/>
              </a:rPr>
              <a:t> ESP32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BA35735-52F8-480F-AD18-AEE92B75FC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SPPB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D871C30-C605-4600-84CF-57263BB367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 err="1"/>
              <a:t>Sentadillas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D9EE144-989F-4555-88E9-2E744A704B8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r>
              <a:rPr lang="en-US"/>
              <a:t> </a:t>
            </a:r>
            <a:fld id="{57AF16DE-A0D5-4438-950F-5B1E159C2C28}" type="slidenum">
              <a:rPr lang="en-US" sz="1800" smtClean="0">
                <a:solidFill>
                  <a:schemeClr val="bg2"/>
                </a:solidFill>
              </a:rPr>
              <a:pPr algn="ctr"/>
              <a:t>12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6FF84C2-B7F8-4709-BD9E-A4EF820C6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588" y="891945"/>
            <a:ext cx="1892692" cy="190325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6817679-A529-4CEE-B96B-AEE984CA5A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979" y="2623500"/>
            <a:ext cx="3359746" cy="25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5830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BA35735-52F8-480F-AD18-AEE92B75FC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SPPB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D871C30-C605-4600-84CF-57263BB367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 err="1"/>
              <a:t>Sentadillas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D9EE144-989F-4555-88E9-2E744A704B8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r>
              <a:rPr lang="en-US"/>
              <a:t> </a:t>
            </a:r>
            <a:fld id="{57AF16DE-A0D5-4438-950F-5B1E159C2C28}" type="slidenum">
              <a:rPr lang="en-US" sz="1800" smtClean="0">
                <a:solidFill>
                  <a:schemeClr val="bg2"/>
                </a:solidFill>
              </a:rPr>
              <a:pPr algn="ctr"/>
              <a:t>13</a:t>
            </a:fld>
            <a:endParaRPr lang="en-US" dirty="0">
              <a:solidFill>
                <a:schemeClr val="bg2"/>
              </a:solidFill>
            </a:endParaRPr>
          </a:p>
        </p:txBody>
      </p:sp>
      <p:graphicFrame>
        <p:nvGraphicFramePr>
          <p:cNvPr id="11" name="Tabla 11">
            <a:extLst>
              <a:ext uri="{FF2B5EF4-FFF2-40B4-BE49-F238E27FC236}">
                <a16:creationId xmlns:a16="http://schemas.microsoft.com/office/drawing/2014/main" id="{3E09EA60-4CDD-45AA-82F8-9CD2A86D2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590882"/>
              </p:ext>
            </p:extLst>
          </p:nvPr>
        </p:nvGraphicFramePr>
        <p:xfrm>
          <a:off x="964664" y="1809572"/>
          <a:ext cx="320394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1972">
                  <a:extLst>
                    <a:ext uri="{9D8B030D-6E8A-4147-A177-3AD203B41FA5}">
                      <a16:colId xmlns:a16="http://schemas.microsoft.com/office/drawing/2014/main" val="4230830386"/>
                    </a:ext>
                  </a:extLst>
                </a:gridCol>
                <a:gridCol w="1601972">
                  <a:extLst>
                    <a:ext uri="{9D8B030D-6E8A-4147-A177-3AD203B41FA5}">
                      <a16:colId xmlns:a16="http://schemas.microsoft.com/office/drawing/2014/main" val="306551037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s-ES" dirty="0"/>
                        <a:t>APP Android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27048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s-ES" dirty="0"/>
                        <a:t>Inicio prueba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67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854256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s-ES" dirty="0"/>
                        <a:t>Recepción y procesado de datos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929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841067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s-ES" dirty="0"/>
                        <a:t>Fin de prueba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213947"/>
                  </a:ext>
                </a:extLst>
              </a:tr>
            </a:tbl>
          </a:graphicData>
        </a:graphic>
      </p:graphicFrame>
      <p:sp>
        <p:nvSpPr>
          <p:cNvPr id="7" name="Marcador de contenido 1">
            <a:extLst>
              <a:ext uri="{FF2B5EF4-FFF2-40B4-BE49-F238E27FC236}">
                <a16:creationId xmlns:a16="http://schemas.microsoft.com/office/drawing/2014/main" id="{845D70CE-9D94-40D6-BB55-8B4260815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2" y="789552"/>
            <a:ext cx="8399122" cy="425155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 err="1">
                <a:latin typeface="Dsignes Regular" panose="020B0604020202020204" charset="0"/>
              </a:rPr>
              <a:t>Funcionamiento</a:t>
            </a:r>
            <a:r>
              <a:rPr lang="en-GB" dirty="0">
                <a:latin typeface="Dsignes Regular" panose="020B0604020202020204" charset="0"/>
              </a:rPr>
              <a:t> software IMU:</a:t>
            </a:r>
          </a:p>
        </p:txBody>
      </p:sp>
      <p:graphicFrame>
        <p:nvGraphicFramePr>
          <p:cNvPr id="8" name="Tabla 11">
            <a:extLst>
              <a:ext uri="{FF2B5EF4-FFF2-40B4-BE49-F238E27FC236}">
                <a16:creationId xmlns:a16="http://schemas.microsoft.com/office/drawing/2014/main" id="{C103381E-DFF0-43FA-BA69-1E95D3E007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176606"/>
              </p:ext>
            </p:extLst>
          </p:nvPr>
        </p:nvGraphicFramePr>
        <p:xfrm>
          <a:off x="4945383" y="1802809"/>
          <a:ext cx="320394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1972">
                  <a:extLst>
                    <a:ext uri="{9D8B030D-6E8A-4147-A177-3AD203B41FA5}">
                      <a16:colId xmlns:a16="http://schemas.microsoft.com/office/drawing/2014/main" val="3873119690"/>
                    </a:ext>
                  </a:extLst>
                </a:gridCol>
                <a:gridCol w="1601972">
                  <a:extLst>
                    <a:ext uri="{9D8B030D-6E8A-4147-A177-3AD203B41FA5}">
                      <a16:colId xmlns:a16="http://schemas.microsoft.com/office/drawing/2014/main" val="182169425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s-ES" dirty="0"/>
                        <a:t>Arduino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27048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s-ES" dirty="0"/>
                        <a:t>Configuración de la IMU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67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854256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s-ES" dirty="0"/>
                        <a:t>Envío de Pitch a 100 Hz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929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841067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s-ES" dirty="0"/>
                        <a:t>Parar el envío de datos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213947"/>
                  </a:ext>
                </a:extLst>
              </a:tr>
            </a:tbl>
          </a:graphicData>
        </a:graphic>
      </p:graphicFrame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0763DFD9-A966-4B82-A782-6A93EDC437A8}"/>
              </a:ext>
            </a:extLst>
          </p:cNvPr>
          <p:cNvCxnSpPr/>
          <p:nvPr/>
        </p:nvCxnSpPr>
        <p:spPr>
          <a:xfrm>
            <a:off x="4168608" y="2347963"/>
            <a:ext cx="77677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1851E8A4-6282-4BDA-9A23-1416F5606CDE}"/>
              </a:ext>
            </a:extLst>
          </p:cNvPr>
          <p:cNvCxnSpPr/>
          <p:nvPr/>
        </p:nvCxnSpPr>
        <p:spPr>
          <a:xfrm>
            <a:off x="4168608" y="3835007"/>
            <a:ext cx="77677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44CEFAD5-F538-4D31-B8CF-26D2A68EA93E}"/>
              </a:ext>
            </a:extLst>
          </p:cNvPr>
          <p:cNvCxnSpPr>
            <a:cxnSpLocks/>
          </p:cNvCxnSpPr>
          <p:nvPr/>
        </p:nvCxnSpPr>
        <p:spPr>
          <a:xfrm flipH="1">
            <a:off x="4168608" y="3126170"/>
            <a:ext cx="77677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866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25DE82D2-B898-4BFD-8B21-FDF1F5886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3" y="789553"/>
            <a:ext cx="8077077" cy="3824977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227965" indent="-227965">
              <a:spcAft>
                <a:spcPts val="600"/>
              </a:spcAft>
            </a:pPr>
            <a:r>
              <a:rPr lang="es-ES" dirty="0">
                <a:latin typeface="Dsignes Regular"/>
                <a:cs typeface="Calibri"/>
              </a:rPr>
              <a:t>M</a:t>
            </a:r>
            <a:r>
              <a:rPr lang="en-US" dirty="0" err="1">
                <a:latin typeface="Dsignes Regular"/>
                <a:cs typeface="Calibri"/>
              </a:rPr>
              <a:t>ejora</a:t>
            </a:r>
            <a:r>
              <a:rPr lang="en-US" dirty="0">
                <a:latin typeface="Dsignes Regular"/>
                <a:cs typeface="Calibri"/>
              </a:rPr>
              <a:t> de los </a:t>
            </a:r>
            <a:r>
              <a:rPr lang="en-US" dirty="0" err="1">
                <a:latin typeface="Dsignes Regular"/>
                <a:cs typeface="Calibri"/>
              </a:rPr>
              <a:t>prototipos</a:t>
            </a:r>
            <a:r>
              <a:rPr lang="en-US" dirty="0">
                <a:latin typeface="Dsignes Regular"/>
                <a:cs typeface="Calibri"/>
              </a:rPr>
              <a:t> </a:t>
            </a:r>
            <a:r>
              <a:rPr lang="en-US" dirty="0" err="1">
                <a:latin typeface="Dsignes Regular"/>
                <a:cs typeface="Calibri"/>
              </a:rPr>
              <a:t>iniciales</a:t>
            </a:r>
            <a:r>
              <a:rPr lang="en-US" dirty="0">
                <a:latin typeface="Dsignes Regular"/>
                <a:cs typeface="Calibri"/>
              </a:rPr>
              <a:t>:</a:t>
            </a:r>
            <a:endParaRPr lang="es-ES" dirty="0">
              <a:latin typeface="Dsignes Regular"/>
              <a:cs typeface="Calibri"/>
            </a:endParaRPr>
          </a:p>
          <a:p>
            <a:pPr marL="685165" lvl="1" indent="-227965">
              <a:spcAft>
                <a:spcPts val="600"/>
              </a:spcAft>
            </a:pPr>
            <a:r>
              <a:rPr lang="en-US" dirty="0" err="1">
                <a:latin typeface="Dsignes Regular" panose="020B0604020202020204" charset="0"/>
              </a:rPr>
              <a:t>Funcionalidad</a:t>
            </a:r>
            <a:endParaRPr lang="en-US" dirty="0">
              <a:latin typeface="Dsignes Regular" panose="020B0604020202020204" charset="0"/>
            </a:endParaRPr>
          </a:p>
          <a:p>
            <a:pPr marL="685165" lvl="1" indent="-227965">
              <a:spcAft>
                <a:spcPts val="600"/>
              </a:spcAft>
            </a:pPr>
            <a:r>
              <a:rPr lang="en-US" dirty="0">
                <a:latin typeface="Dsignes Regular"/>
                <a:cs typeface="Calibri"/>
              </a:rPr>
              <a:t>Coste</a:t>
            </a:r>
            <a:endParaRPr lang="en-GB" dirty="0">
              <a:latin typeface="Dsignes Regular"/>
              <a:cs typeface="Calibri"/>
            </a:endParaRPr>
          </a:p>
          <a:p>
            <a:pPr marL="227965" indent="-227965">
              <a:spcAft>
                <a:spcPts val="600"/>
              </a:spcAft>
            </a:pPr>
            <a:r>
              <a:rPr lang="en-GB" dirty="0" err="1">
                <a:latin typeface="Dsignes Regular" panose="020B0604020202020204" charset="0"/>
              </a:rPr>
              <a:t>Última</a:t>
            </a:r>
            <a:r>
              <a:rPr lang="en-GB" dirty="0">
                <a:latin typeface="Dsignes Regular" panose="020B0604020202020204" charset="0"/>
              </a:rPr>
              <a:t> </a:t>
            </a:r>
            <a:r>
              <a:rPr lang="en-GB" dirty="0" err="1">
                <a:latin typeface="Dsignes Regular" panose="020B0604020202020204" charset="0"/>
              </a:rPr>
              <a:t>fase</a:t>
            </a:r>
            <a:r>
              <a:rPr lang="en-GB" dirty="0">
                <a:latin typeface="Dsignes Regular" panose="020B0604020202020204" charset="0"/>
              </a:rPr>
              <a:t> de </a:t>
            </a:r>
            <a:r>
              <a:rPr lang="en-GB" dirty="0" err="1">
                <a:latin typeface="Dsignes Regular" panose="020B0604020202020204" charset="0"/>
              </a:rPr>
              <a:t>depuración</a:t>
            </a:r>
            <a:r>
              <a:rPr lang="en-GB" dirty="0">
                <a:latin typeface="Dsignes Regular" panose="020B0604020202020204" charset="0"/>
              </a:rPr>
              <a:t> de </a:t>
            </a:r>
            <a:r>
              <a:rPr lang="en-GB" dirty="0" err="1">
                <a:latin typeface="Dsignes Regular" panose="020B0604020202020204" charset="0"/>
              </a:rPr>
              <a:t>errores</a:t>
            </a:r>
            <a:r>
              <a:rPr lang="en-GB" dirty="0">
                <a:latin typeface="Dsignes Regular" panose="020B0604020202020204" charset="0"/>
              </a:rPr>
              <a:t>.</a:t>
            </a:r>
          </a:p>
          <a:p>
            <a:pPr marL="227965" indent="-227965">
              <a:spcAft>
                <a:spcPts val="600"/>
              </a:spcAft>
            </a:pPr>
            <a:r>
              <a:rPr lang="en-GB" dirty="0">
                <a:latin typeface="Dsignes Regular"/>
                <a:cs typeface="Calibri"/>
              </a:rPr>
              <a:t>Presentación del Sistema al personal </a:t>
            </a:r>
            <a:r>
              <a:rPr lang="en-GB" dirty="0" err="1">
                <a:latin typeface="Dsignes Regular"/>
                <a:cs typeface="Calibri"/>
              </a:rPr>
              <a:t>médico</a:t>
            </a:r>
            <a:r>
              <a:rPr lang="en-GB" dirty="0">
                <a:latin typeface="Dsignes Regular"/>
                <a:cs typeface="Calibri"/>
              </a:rPr>
              <a:t>.</a:t>
            </a:r>
          </a:p>
          <a:p>
            <a:pPr marL="227965" indent="-227965">
              <a:spcAft>
                <a:spcPts val="600"/>
              </a:spcAft>
            </a:pPr>
            <a:r>
              <a:rPr lang="en-GB" dirty="0" err="1">
                <a:latin typeface="Dsignes Regular"/>
                <a:cs typeface="Calibri"/>
              </a:rPr>
              <a:t>Realización</a:t>
            </a:r>
            <a:r>
              <a:rPr lang="en-GB" dirty="0">
                <a:latin typeface="Dsignes Regular"/>
                <a:cs typeface="Calibri"/>
              </a:rPr>
              <a:t> de </a:t>
            </a:r>
            <a:r>
              <a:rPr lang="en-GB" dirty="0" err="1">
                <a:latin typeface="Dsignes Regular"/>
                <a:cs typeface="Calibri"/>
              </a:rPr>
              <a:t>pruebas</a:t>
            </a:r>
            <a:r>
              <a:rPr lang="en-GB" dirty="0">
                <a:latin typeface="Dsignes Regular"/>
                <a:cs typeface="Calibri"/>
              </a:rPr>
              <a:t> a </a:t>
            </a:r>
            <a:r>
              <a:rPr lang="en-GB" dirty="0" err="1">
                <a:latin typeface="Dsignes Regular"/>
                <a:cs typeface="Calibri"/>
              </a:rPr>
              <a:t>pacientes</a:t>
            </a:r>
            <a:r>
              <a:rPr lang="en-GB" dirty="0">
                <a:latin typeface="Dsignes Regular"/>
                <a:cs typeface="Calibri"/>
              </a:rPr>
              <a:t> </a:t>
            </a:r>
            <a:r>
              <a:rPr lang="en-GB" dirty="0" err="1">
                <a:latin typeface="Dsignes Regular"/>
                <a:cs typeface="Calibri"/>
              </a:rPr>
              <a:t>reales</a:t>
            </a:r>
            <a:r>
              <a:rPr lang="en-GB" dirty="0">
                <a:latin typeface="Dsignes Regular"/>
                <a:cs typeface="Calibri"/>
              </a:rPr>
              <a:t> en residencias de </a:t>
            </a:r>
            <a:r>
              <a:rPr lang="en-GB" dirty="0" err="1">
                <a:latin typeface="Dsignes Regular"/>
                <a:cs typeface="Calibri"/>
              </a:rPr>
              <a:t>ancianos</a:t>
            </a:r>
            <a:r>
              <a:rPr lang="en-GB" dirty="0">
                <a:latin typeface="Dsignes Regular"/>
                <a:cs typeface="Calibri"/>
              </a:rPr>
              <a:t>.</a:t>
            </a:r>
          </a:p>
          <a:p>
            <a:pPr marL="227965" indent="-227965">
              <a:spcAft>
                <a:spcPts val="600"/>
              </a:spcAft>
            </a:pPr>
            <a:r>
              <a:rPr lang="en-GB" dirty="0" err="1">
                <a:latin typeface="Dsignes Regular" panose="020B0604020202020204" charset="0"/>
              </a:rPr>
              <a:t>Comparación</a:t>
            </a:r>
            <a:r>
              <a:rPr lang="en-GB" dirty="0">
                <a:latin typeface="Dsignes Regular" panose="020B0604020202020204" charset="0"/>
              </a:rPr>
              <a:t> entre </a:t>
            </a:r>
            <a:r>
              <a:rPr lang="en-GB" dirty="0" err="1">
                <a:latin typeface="Dsignes Regular" panose="020B0604020202020204" charset="0"/>
              </a:rPr>
              <a:t>medidas</a:t>
            </a:r>
            <a:r>
              <a:rPr lang="en-GB" dirty="0">
                <a:latin typeface="Dsignes Regular" panose="020B0604020202020204" charset="0"/>
              </a:rPr>
              <a:t> </a:t>
            </a:r>
            <a:r>
              <a:rPr lang="en-GB" dirty="0" err="1">
                <a:latin typeface="Dsignes Regular" panose="020B0604020202020204" charset="0"/>
              </a:rPr>
              <a:t>manuales</a:t>
            </a:r>
            <a:r>
              <a:rPr lang="en-GB" dirty="0">
                <a:latin typeface="Dsignes Regular" panose="020B0604020202020204" charset="0"/>
              </a:rPr>
              <a:t> y </a:t>
            </a:r>
            <a:r>
              <a:rPr lang="en-GB" dirty="0" err="1">
                <a:latin typeface="Dsignes Regular" panose="020B0604020202020204" charset="0"/>
              </a:rPr>
              <a:t>medidas</a:t>
            </a:r>
            <a:r>
              <a:rPr lang="en-GB" dirty="0">
                <a:latin typeface="Dsignes Regular" panose="020B0604020202020204" charset="0"/>
              </a:rPr>
              <a:t> </a:t>
            </a:r>
            <a:r>
              <a:rPr lang="en-GB" dirty="0" err="1">
                <a:latin typeface="Dsignes Regular" panose="020B0604020202020204" charset="0"/>
              </a:rPr>
              <a:t>obtenidas</a:t>
            </a:r>
            <a:r>
              <a:rPr lang="en-GB" dirty="0">
                <a:latin typeface="Dsignes Regular" panose="020B0604020202020204" charset="0"/>
              </a:rPr>
              <a:t> con el </a:t>
            </a:r>
            <a:r>
              <a:rPr lang="en-GB" dirty="0" err="1">
                <a:latin typeface="Dsignes Regular" panose="020B0604020202020204" charset="0"/>
              </a:rPr>
              <a:t>sistema</a:t>
            </a:r>
            <a:r>
              <a:rPr lang="en-GB" dirty="0">
                <a:latin typeface="Dsignes Regular" panose="020B0604020202020204" charset="0"/>
              </a:rPr>
              <a:t> </a:t>
            </a:r>
            <a:r>
              <a:rPr lang="en-GB" dirty="0" err="1">
                <a:latin typeface="Dsignes Regular" panose="020B0604020202020204" charset="0"/>
              </a:rPr>
              <a:t>diseñado</a:t>
            </a:r>
            <a:r>
              <a:rPr lang="en-GB" dirty="0">
                <a:latin typeface="Dsignes Regular" panose="020B0604020202020204" charset="0"/>
              </a:rPr>
              <a:t>.</a:t>
            </a:r>
          </a:p>
          <a:p>
            <a:pPr marL="227965" indent="-227965">
              <a:spcAft>
                <a:spcPts val="600"/>
              </a:spcAft>
            </a:pPr>
            <a:r>
              <a:rPr lang="en-GB" dirty="0" err="1">
                <a:latin typeface="Dsignes Regular" panose="020B0604020202020204" charset="0"/>
              </a:rPr>
              <a:t>Resultados</a:t>
            </a:r>
            <a:r>
              <a:rPr lang="en-GB" dirty="0">
                <a:latin typeface="Dsignes Regular" panose="020B0604020202020204" charset="0"/>
              </a:rPr>
              <a:t> </a:t>
            </a:r>
            <a:r>
              <a:rPr lang="en-GB" dirty="0" err="1">
                <a:latin typeface="Dsignes Regular" panose="020B0604020202020204" charset="0"/>
              </a:rPr>
              <a:t>en</a:t>
            </a:r>
            <a:r>
              <a:rPr lang="en-GB" dirty="0">
                <a:latin typeface="Dsignes Regular" panose="020B0604020202020204" charset="0"/>
              </a:rPr>
              <a:t> </a:t>
            </a:r>
            <a:r>
              <a:rPr lang="en-GB" dirty="0" err="1">
                <a:latin typeface="Dsignes Regular" panose="020B0604020202020204" charset="0"/>
              </a:rPr>
              <a:t>congreso</a:t>
            </a:r>
            <a:r>
              <a:rPr lang="en-GB" dirty="0">
                <a:latin typeface="Dsignes Regular" panose="020B0604020202020204" charset="0"/>
              </a:rPr>
              <a:t> IEEE </a:t>
            </a:r>
            <a:r>
              <a:rPr lang="en-GB" dirty="0" err="1">
                <a:latin typeface="Dsignes Regular" panose="020B0604020202020204" charset="0"/>
              </a:rPr>
              <a:t>MeMeA</a:t>
            </a:r>
            <a:r>
              <a:rPr lang="en-GB" dirty="0">
                <a:latin typeface="Dsignes Regular" panose="020B0604020202020204" charset="0"/>
              </a:rPr>
              <a:t> 2020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CC1C9C7-0E14-4767-92D9-BF85429C6B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 err="1"/>
              <a:t>Conclusiones</a:t>
            </a:r>
            <a:r>
              <a:rPr lang="en-GB" dirty="0"/>
              <a:t> y </a:t>
            </a:r>
            <a:r>
              <a:rPr lang="en-GB" dirty="0" err="1"/>
              <a:t>trabajo</a:t>
            </a:r>
            <a:r>
              <a:rPr lang="en-GB" dirty="0"/>
              <a:t> </a:t>
            </a:r>
            <a:r>
              <a:rPr lang="en-GB" dirty="0" err="1"/>
              <a:t>futuro</a:t>
            </a:r>
            <a:endParaRPr lang="en-GB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625053C-2D64-4094-A5C8-E4A75659B3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377F66D-9E1C-40EE-B347-9E03BDADF19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r>
              <a:rPr lang="en-US"/>
              <a:t> </a:t>
            </a:r>
            <a:fld id="{57AF16DE-A0D5-4438-950F-5B1E159C2C28}" type="slidenum">
              <a:rPr lang="en-US" sz="1800" smtClean="0">
                <a:solidFill>
                  <a:schemeClr val="bg2"/>
                </a:solidFill>
              </a:rPr>
              <a:pPr algn="ctr"/>
              <a:t>14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498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2E46833-B269-4D67-B5EA-ACE29BC06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27965" indent="-227965">
              <a:lnSpc>
                <a:spcPct val="100000"/>
              </a:lnSpc>
            </a:pP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signes Light" panose="020B0604020202020204" charset="0"/>
              </a:rPr>
              <a:t>Introducción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  <a:latin typeface="Dsignes Light" panose="020B0604020202020204" charset="0"/>
            </a:endParaRPr>
          </a:p>
          <a:p>
            <a:pPr marL="227965" indent="-227965">
              <a:lnSpc>
                <a:spcPct val="100000"/>
              </a:lnSpc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Dsignes Light" panose="020B0604020202020204" charset="0"/>
              </a:rPr>
              <a:t>SPPB</a:t>
            </a:r>
          </a:p>
          <a:p>
            <a:pPr marL="685165" lvl="1" indent="-227965">
              <a:lnSpc>
                <a:spcPct val="100000"/>
              </a:lnSpc>
            </a:pP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signes Light" panose="020B0604020202020204" charset="0"/>
              </a:rPr>
              <a:t>Prueba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Dsignes Light" panose="020B0604020202020204" charset="0"/>
              </a:rPr>
              <a:t> de </a:t>
            </a: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signes Light" panose="020B0604020202020204" charset="0"/>
              </a:rPr>
              <a:t>equilibrio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  <a:latin typeface="Dsignes Light" panose="020B0604020202020204" charset="0"/>
            </a:endParaRPr>
          </a:p>
          <a:p>
            <a:pPr marL="685165" lvl="1" indent="-227965">
              <a:lnSpc>
                <a:spcPct val="100000"/>
              </a:lnSpc>
            </a:pP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signes Light" panose="020B0604020202020204" charset="0"/>
              </a:rPr>
              <a:t>Prueba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Dsignes Light" panose="020B0604020202020204" charset="0"/>
              </a:rPr>
              <a:t> de </a:t>
            </a: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signes Light" panose="020B0604020202020204" charset="0"/>
              </a:rPr>
              <a:t>velocidad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Dsignes Light" panose="020B0604020202020204" charset="0"/>
              </a:rPr>
              <a:t> de la </a:t>
            </a: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signes Light" panose="020B0604020202020204" charset="0"/>
              </a:rPr>
              <a:t>marcha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  <a:latin typeface="Dsignes Light" panose="020B0604020202020204" charset="0"/>
            </a:endParaRPr>
          </a:p>
          <a:p>
            <a:pPr marL="685165" lvl="1" indent="-227965">
              <a:lnSpc>
                <a:spcPct val="100000"/>
              </a:lnSpc>
            </a:pP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signes Light" panose="020B0604020202020204" charset="0"/>
              </a:rPr>
              <a:t>Prueba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Dsignes Light" panose="020B0604020202020204" charset="0"/>
              </a:rPr>
              <a:t> de </a:t>
            </a: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signes Light" panose="020B0604020202020204" charset="0"/>
              </a:rPr>
              <a:t>sentadillas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  <a:latin typeface="Dsignes Light" panose="020B0604020202020204" charset="0"/>
            </a:endParaRPr>
          </a:p>
          <a:p>
            <a:pPr marL="227965" indent="-227965">
              <a:lnSpc>
                <a:spcPct val="100000"/>
              </a:lnSpc>
            </a:pPr>
            <a:r>
              <a:rPr lang="en-GB" dirty="0" err="1">
                <a:latin typeface="Dsignes Light"/>
                <a:cs typeface="Calibri"/>
              </a:rPr>
              <a:t>FrailWear</a:t>
            </a:r>
            <a:endParaRPr lang="en-GB" dirty="0">
              <a:latin typeface="Dsignes Light"/>
              <a:cs typeface="Calibri"/>
            </a:endParaRPr>
          </a:p>
          <a:p>
            <a:pPr marL="685154" lvl="1" indent="-227965">
              <a:lnSpc>
                <a:spcPct val="100000"/>
              </a:lnSpc>
            </a:pPr>
            <a:r>
              <a:rPr lang="en-GB" dirty="0" err="1">
                <a:latin typeface="Dsignes Light"/>
                <a:cs typeface="Calibri"/>
              </a:rPr>
              <a:t>Objetivos</a:t>
            </a:r>
            <a:endParaRPr lang="en-GB" dirty="0">
              <a:latin typeface="Dsignes Light"/>
              <a:cs typeface="Calibri"/>
            </a:endParaRPr>
          </a:p>
          <a:p>
            <a:pPr marL="685165" lvl="1" indent="-227965">
              <a:lnSpc>
                <a:spcPct val="100000"/>
              </a:lnSpc>
            </a:pPr>
            <a:r>
              <a:rPr lang="en-GB" dirty="0" err="1">
                <a:latin typeface="Dsignes Light" panose="020B0604020202020204" charset="0"/>
              </a:rPr>
              <a:t>Resultados</a:t>
            </a:r>
            <a:r>
              <a:rPr lang="en-GB" dirty="0">
                <a:latin typeface="Dsignes Light" panose="020B0604020202020204" charset="0"/>
              </a:rPr>
              <a:t> </a:t>
            </a:r>
            <a:r>
              <a:rPr lang="en-GB" dirty="0" err="1">
                <a:latin typeface="Dsignes Light" panose="020B0604020202020204" charset="0"/>
              </a:rPr>
              <a:t>experimentales</a:t>
            </a:r>
            <a:endParaRPr lang="en-GB" dirty="0">
              <a:latin typeface="Dsignes Light" panose="020B0604020202020204" charset="0"/>
            </a:endParaRPr>
          </a:p>
          <a:p>
            <a:pPr marL="227965" indent="-227965">
              <a:lnSpc>
                <a:spcPct val="100000"/>
              </a:lnSpc>
            </a:pP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signes Light" panose="020B0604020202020204" charset="0"/>
              </a:rPr>
              <a:t>Conclusiones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Dsignes Light" panose="020B0604020202020204" charset="0"/>
              </a:rPr>
              <a:t> y </a:t>
            </a: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signes Light" panose="020B0604020202020204" charset="0"/>
              </a:rPr>
              <a:t>trabajo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Dsignes Light" panose="020B0604020202020204" charset="0"/>
              </a:rPr>
              <a:t> </a:t>
            </a: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signes Light" panose="020B0604020202020204" charset="0"/>
              </a:rPr>
              <a:t>futuro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  <a:latin typeface="Dsignes Light" panose="020B0604020202020204" charset="0"/>
            </a:endParaRPr>
          </a:p>
          <a:p>
            <a:pPr marL="227965" indent="-227965"/>
            <a:endParaRPr lang="en-GB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5FA6CAD-A33B-4A4F-94EA-F339E87BE5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ES" dirty="0">
                <a:latin typeface="Dsignes Regular" panose="020B0604020202020204" charset="0"/>
              </a:rPr>
              <a:t>índice</a:t>
            </a:r>
          </a:p>
        </p:txBody>
      </p:sp>
    </p:spTree>
    <p:extLst>
      <p:ext uri="{BB962C8B-B14F-4D97-AF65-F5344CB8AC3E}">
        <p14:creationId xmlns:p14="http://schemas.microsoft.com/office/powerpoint/2010/main" val="2398979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CC1C9C7-0E14-4767-92D9-BF85429C6B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 err="1"/>
              <a:t>FrailWear</a:t>
            </a:r>
            <a:endParaRPr lang="en-GB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625053C-2D64-4094-A5C8-E4A75659B3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 err="1"/>
              <a:t>Objetivos</a:t>
            </a:r>
            <a:endParaRPr lang="en-GB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377F66D-9E1C-40EE-B347-9E03BDADF19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r>
              <a:rPr lang="en-US"/>
              <a:t> </a:t>
            </a:r>
            <a:fld id="{57AF16DE-A0D5-4438-950F-5B1E159C2C28}" type="slidenum">
              <a:rPr lang="en-US" sz="1800" smtClean="0">
                <a:solidFill>
                  <a:schemeClr val="bg2"/>
                </a:solidFill>
              </a:rPr>
              <a:pPr algn="ctr"/>
              <a:t>16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" name="Marcador de contenido 1">
            <a:extLst>
              <a:ext uri="{FF2B5EF4-FFF2-40B4-BE49-F238E27FC236}">
                <a16:creationId xmlns:a16="http://schemas.microsoft.com/office/drawing/2014/main" id="{41D4BDFC-2D68-47EE-AF22-36FF79AA9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2" y="789552"/>
            <a:ext cx="8399122" cy="425155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Dsignes Regular" panose="020B0604020202020204" charset="0"/>
              </a:rPr>
              <a:t>Desarrollo de un </a:t>
            </a:r>
            <a:r>
              <a:rPr lang="en-US" dirty="0" err="1">
                <a:latin typeface="Dsignes Regular" panose="020B0604020202020204" charset="0"/>
              </a:rPr>
              <a:t>dispositivo</a:t>
            </a:r>
            <a:r>
              <a:rPr lang="en-US" dirty="0">
                <a:latin typeface="Dsignes Regular" panose="020B0604020202020204" charset="0"/>
              </a:rPr>
              <a:t> para </a:t>
            </a:r>
            <a:r>
              <a:rPr lang="en-US" dirty="0" err="1">
                <a:latin typeface="Dsignes Regular" panose="020B0604020202020204" charset="0"/>
              </a:rPr>
              <a:t>medir</a:t>
            </a:r>
            <a:r>
              <a:rPr lang="en-US" dirty="0">
                <a:latin typeface="Dsignes Regular" panose="020B0604020202020204" charset="0"/>
              </a:rPr>
              <a:t> la </a:t>
            </a:r>
            <a:r>
              <a:rPr lang="en-US" dirty="0" err="1">
                <a:latin typeface="Dsignes Regular" panose="020B0604020202020204" charset="0"/>
              </a:rPr>
              <a:t>actividad</a:t>
            </a:r>
            <a:r>
              <a:rPr lang="en-US" dirty="0">
                <a:latin typeface="Dsignes Regular" panose="020B0604020202020204" charset="0"/>
              </a:rPr>
              <a:t> </a:t>
            </a:r>
            <a:r>
              <a:rPr lang="en-US" dirty="0" err="1">
                <a:latin typeface="Dsignes Regular" panose="020B0604020202020204" charset="0"/>
              </a:rPr>
              <a:t>física</a:t>
            </a:r>
            <a:r>
              <a:rPr lang="en-US" dirty="0">
                <a:latin typeface="Dsignes Regular" panose="020B0604020202020204" charset="0"/>
              </a:rPr>
              <a:t> </a:t>
            </a:r>
            <a:r>
              <a:rPr lang="en-US" dirty="0" err="1">
                <a:latin typeface="Dsignes Regular" panose="020B0604020202020204" charset="0"/>
              </a:rPr>
              <a:t>en</a:t>
            </a:r>
            <a:r>
              <a:rPr lang="en-US" dirty="0">
                <a:latin typeface="Dsignes Regular" panose="020B0604020202020204" charset="0"/>
              </a:rPr>
              <a:t> personas de </a:t>
            </a:r>
            <a:r>
              <a:rPr lang="en-US" dirty="0" err="1">
                <a:latin typeface="Dsignes Regular" panose="020B0604020202020204" charset="0"/>
              </a:rPr>
              <a:t>edad</a:t>
            </a:r>
            <a:r>
              <a:rPr lang="en-US" dirty="0">
                <a:latin typeface="Dsignes Regular" panose="020B0604020202020204" charset="0"/>
              </a:rPr>
              <a:t> </a:t>
            </a:r>
            <a:r>
              <a:rPr lang="en-US" dirty="0" err="1">
                <a:latin typeface="Dsignes Regular" panose="020B0604020202020204" charset="0"/>
              </a:rPr>
              <a:t>avanzada</a:t>
            </a:r>
            <a:r>
              <a:rPr lang="en-US" dirty="0">
                <a:latin typeface="Dsignes Regular" panose="020B0604020202020204" charset="0"/>
              </a:rPr>
              <a:t>:</a:t>
            </a:r>
          </a:p>
          <a:p>
            <a:pPr lvl="1">
              <a:spcAft>
                <a:spcPts val="600"/>
              </a:spcAft>
            </a:pPr>
            <a:r>
              <a:rPr lang="en-US" dirty="0" err="1">
                <a:latin typeface="Dsignes Regular" panose="020B0604020202020204" charset="0"/>
              </a:rPr>
              <a:t>Localización</a:t>
            </a:r>
            <a:r>
              <a:rPr lang="en-US" dirty="0">
                <a:latin typeface="Dsignes Regular" panose="020B0604020202020204" charset="0"/>
              </a:rPr>
              <a:t> </a:t>
            </a:r>
            <a:r>
              <a:rPr lang="en-US" dirty="0" err="1">
                <a:latin typeface="Dsignes Regular" panose="020B0604020202020204" charset="0"/>
              </a:rPr>
              <a:t>simbólica</a:t>
            </a:r>
            <a:r>
              <a:rPr lang="en-US" dirty="0">
                <a:latin typeface="Dsignes Regular" panose="020B0604020202020204" charset="0"/>
              </a:rPr>
              <a:t> o </a:t>
            </a:r>
            <a:r>
              <a:rPr lang="en-US" dirty="0" err="1">
                <a:latin typeface="Dsignes Regular" panose="020B0604020202020204" charset="0"/>
              </a:rPr>
              <a:t>precisa</a:t>
            </a:r>
            <a:r>
              <a:rPr lang="en-US" dirty="0">
                <a:latin typeface="Dsignes Regular" panose="020B0604020202020204" charset="0"/>
              </a:rPr>
              <a:t> para </a:t>
            </a:r>
            <a:r>
              <a:rPr lang="en-US" dirty="0" err="1">
                <a:latin typeface="Dsignes Regular" panose="020B0604020202020204" charset="0"/>
              </a:rPr>
              <a:t>detectar</a:t>
            </a:r>
            <a:r>
              <a:rPr lang="en-US" dirty="0">
                <a:latin typeface="Dsignes Regular" panose="020B0604020202020204" charset="0"/>
              </a:rPr>
              <a:t> </a:t>
            </a:r>
            <a:r>
              <a:rPr lang="en-US" dirty="0" err="1">
                <a:latin typeface="Dsignes Regular" panose="020B0604020202020204" charset="0"/>
              </a:rPr>
              <a:t>patrones</a:t>
            </a:r>
            <a:r>
              <a:rPr lang="en-US" dirty="0">
                <a:latin typeface="Dsignes Regular" panose="020B0604020202020204" charset="0"/>
              </a:rPr>
              <a:t> de </a:t>
            </a:r>
            <a:r>
              <a:rPr lang="en-US" dirty="0" err="1">
                <a:latin typeface="Dsignes Regular" panose="020B0604020202020204" charset="0"/>
              </a:rPr>
              <a:t>comportamiento</a:t>
            </a:r>
            <a:r>
              <a:rPr lang="en-US" dirty="0">
                <a:latin typeface="Dsignes Regular" panose="020B0604020202020204" charset="0"/>
              </a:rPr>
              <a:t>.</a:t>
            </a:r>
          </a:p>
          <a:p>
            <a:pPr lvl="1">
              <a:spcAft>
                <a:spcPts val="600"/>
              </a:spcAft>
            </a:pPr>
            <a:r>
              <a:rPr lang="en-US" dirty="0" err="1">
                <a:latin typeface="Dsignes Regular" panose="020B0604020202020204" charset="0"/>
              </a:rPr>
              <a:t>Almacenamiento</a:t>
            </a:r>
            <a:r>
              <a:rPr lang="en-US" dirty="0">
                <a:latin typeface="Dsignes Regular" panose="020B0604020202020204" charset="0"/>
              </a:rPr>
              <a:t> </a:t>
            </a:r>
            <a:r>
              <a:rPr lang="en-US" dirty="0" err="1">
                <a:latin typeface="Dsignes Regular" panose="020B0604020202020204" charset="0"/>
              </a:rPr>
              <a:t>masivo</a:t>
            </a:r>
            <a:r>
              <a:rPr lang="en-US" dirty="0">
                <a:latin typeface="Dsignes Regular" panose="020B0604020202020204" charset="0"/>
              </a:rPr>
              <a:t> de </a:t>
            </a:r>
            <a:r>
              <a:rPr lang="en-US" dirty="0" err="1">
                <a:latin typeface="Dsignes Regular" panose="020B0604020202020204" charset="0"/>
              </a:rPr>
              <a:t>datos</a:t>
            </a:r>
            <a:r>
              <a:rPr lang="en-US" dirty="0">
                <a:latin typeface="Dsignes Regular" panose="020B0604020202020204" charset="0"/>
              </a:rPr>
              <a:t> </a:t>
            </a:r>
            <a:r>
              <a:rPr lang="en-US" dirty="0" err="1">
                <a:latin typeface="Dsignes Regular" panose="020B0604020202020204" charset="0"/>
              </a:rPr>
              <a:t>objetivos</a:t>
            </a:r>
            <a:r>
              <a:rPr lang="en-US" dirty="0">
                <a:latin typeface="Dsignes Regular" panose="020B0604020202020204" charset="0"/>
              </a:rPr>
              <a:t>.</a:t>
            </a:r>
          </a:p>
          <a:p>
            <a:pPr lvl="1">
              <a:spcAft>
                <a:spcPts val="600"/>
              </a:spcAft>
            </a:pPr>
            <a:r>
              <a:rPr lang="en-US" dirty="0" err="1">
                <a:latin typeface="Dsignes Regular" panose="020B0604020202020204" charset="0"/>
              </a:rPr>
              <a:t>Proporcionar</a:t>
            </a:r>
            <a:r>
              <a:rPr lang="en-US" dirty="0">
                <a:latin typeface="Dsignes Regular" panose="020B0604020202020204" charset="0"/>
              </a:rPr>
              <a:t> </a:t>
            </a:r>
            <a:r>
              <a:rPr lang="en-US" dirty="0" err="1">
                <a:latin typeface="Dsignes Regular" panose="020B0604020202020204" charset="0"/>
              </a:rPr>
              <a:t>información</a:t>
            </a:r>
            <a:r>
              <a:rPr lang="en-US" dirty="0">
                <a:latin typeface="Dsignes Regular" panose="020B0604020202020204" charset="0"/>
              </a:rPr>
              <a:t> de </a:t>
            </a:r>
            <a:r>
              <a:rPr lang="en-US" dirty="0" err="1">
                <a:latin typeface="Dsignes Regular" panose="020B0604020202020204" charset="0"/>
              </a:rPr>
              <a:t>interés</a:t>
            </a:r>
            <a:r>
              <a:rPr lang="en-US" dirty="0">
                <a:latin typeface="Dsignes Regular" panose="020B0604020202020204" charset="0"/>
              </a:rPr>
              <a:t> al personal </a:t>
            </a:r>
            <a:r>
              <a:rPr lang="en-US" dirty="0" err="1">
                <a:latin typeface="Dsignes Regular" panose="020B0604020202020204" charset="0"/>
              </a:rPr>
              <a:t>médico</a:t>
            </a:r>
            <a:r>
              <a:rPr lang="en-US" dirty="0">
                <a:latin typeface="Dsignes Regular" panose="020B0604020202020204" charset="0"/>
              </a:rPr>
              <a:t>.</a:t>
            </a:r>
          </a:p>
          <a:p>
            <a:pPr lvl="1">
              <a:spcAft>
                <a:spcPts val="600"/>
              </a:spcAft>
            </a:pPr>
            <a:r>
              <a:rPr lang="en-US" dirty="0" err="1">
                <a:latin typeface="Dsignes Regular" panose="020B0604020202020204" charset="0"/>
              </a:rPr>
              <a:t>Capacidad</a:t>
            </a:r>
            <a:r>
              <a:rPr lang="en-US" dirty="0">
                <a:latin typeface="Dsignes Regular" panose="020B0604020202020204" charset="0"/>
              </a:rPr>
              <a:t> de </a:t>
            </a:r>
            <a:r>
              <a:rPr lang="en-US" dirty="0" err="1">
                <a:latin typeface="Dsignes Regular" panose="020B0604020202020204" charset="0"/>
              </a:rPr>
              <a:t>comunicación</a:t>
            </a:r>
            <a:r>
              <a:rPr lang="en-US" dirty="0">
                <a:latin typeface="Dsignes Regular" panose="020B0604020202020204" charset="0"/>
              </a:rPr>
              <a:t> con una </a:t>
            </a:r>
            <a:r>
              <a:rPr lang="en-US" dirty="0" err="1">
                <a:latin typeface="Dsignes Regular" panose="020B0604020202020204" charset="0"/>
              </a:rPr>
              <a:t>estación</a:t>
            </a:r>
            <a:r>
              <a:rPr lang="en-US" dirty="0">
                <a:latin typeface="Dsignes Regular" panose="020B0604020202020204" charset="0"/>
              </a:rPr>
              <a:t> central para el </a:t>
            </a:r>
            <a:r>
              <a:rPr lang="en-US" dirty="0" err="1">
                <a:latin typeface="Dsignes Regular" panose="020B0604020202020204" charset="0"/>
              </a:rPr>
              <a:t>envío</a:t>
            </a:r>
            <a:r>
              <a:rPr lang="en-US" dirty="0">
                <a:latin typeface="Dsignes Regular" panose="020B0604020202020204" charset="0"/>
              </a:rPr>
              <a:t> de </a:t>
            </a:r>
            <a:r>
              <a:rPr lang="en-US" dirty="0" err="1">
                <a:latin typeface="Dsignes Regular" panose="020B0604020202020204" charset="0"/>
              </a:rPr>
              <a:t>datos</a:t>
            </a:r>
            <a:r>
              <a:rPr lang="en-US" dirty="0">
                <a:latin typeface="Dsignes Regular" panose="020B0604020202020204" charset="0"/>
              </a:rPr>
              <a:t> y </a:t>
            </a:r>
            <a:r>
              <a:rPr lang="en-US" dirty="0" err="1">
                <a:latin typeface="Dsignes Regular" panose="020B0604020202020204" charset="0"/>
              </a:rPr>
              <a:t>generación</a:t>
            </a:r>
            <a:r>
              <a:rPr lang="en-US" dirty="0">
                <a:latin typeface="Dsignes Regular" panose="020B0604020202020204" charset="0"/>
              </a:rPr>
              <a:t> de </a:t>
            </a:r>
            <a:r>
              <a:rPr lang="en-US" dirty="0" err="1">
                <a:latin typeface="Dsignes Regular" panose="020B0604020202020204" charset="0"/>
              </a:rPr>
              <a:t>alarmas</a:t>
            </a:r>
            <a:r>
              <a:rPr lang="en-US" dirty="0">
                <a:latin typeface="Dsignes Regular" panose="020B0604020202020204" charset="0"/>
              </a:rPr>
              <a:t>.</a:t>
            </a:r>
            <a:endParaRPr lang="en-GB" dirty="0">
              <a:latin typeface="Dsignes Regula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900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CC1C9C7-0E14-4767-92D9-BF85429C6B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 err="1"/>
              <a:t>FrailWear</a:t>
            </a:r>
            <a:r>
              <a:rPr lang="en-GB" dirty="0"/>
              <a:t>  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625053C-2D64-4094-A5C8-E4A75659B3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 err="1"/>
              <a:t>Aspecto</a:t>
            </a:r>
            <a:r>
              <a:rPr lang="en-GB" dirty="0"/>
              <a:t> real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377F66D-9E1C-40EE-B347-9E03BDADF19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r>
              <a:rPr lang="en-US"/>
              <a:t> </a:t>
            </a:r>
            <a:fld id="{57AF16DE-A0D5-4438-950F-5B1E159C2C28}" type="slidenum">
              <a:rPr lang="en-US" sz="1800" smtClean="0">
                <a:solidFill>
                  <a:schemeClr val="bg2"/>
                </a:solidFill>
              </a:rPr>
              <a:pPr algn="ctr"/>
              <a:t>17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8" name="Picture 2" descr="http://www.supertronic.com/files/d82118376df344b0010f53909b961db3.jpg">
            <a:extLst>
              <a:ext uri="{FF2B5EF4-FFF2-40B4-BE49-F238E27FC236}">
                <a16:creationId xmlns:a16="http://schemas.microsoft.com/office/drawing/2014/main" id="{A6FEBA55-2214-4CA9-961D-80A2B5E81B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28" t="28070" r="31009" b="27193"/>
          <a:stretch/>
        </p:blipFill>
        <p:spPr bwMode="auto">
          <a:xfrm rot="5867506">
            <a:off x="707431" y="4244272"/>
            <a:ext cx="434328" cy="29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Marcador de contenido 10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39467B76-1949-4785-AE38-340D250C49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710" y="883881"/>
            <a:ext cx="2366910" cy="3155880"/>
          </a:xfr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79745108-3094-486C-BA99-369F567E8268}"/>
              </a:ext>
            </a:extLst>
          </p:cNvPr>
          <p:cNvCxnSpPr/>
          <p:nvPr/>
        </p:nvCxnSpPr>
        <p:spPr>
          <a:xfrm>
            <a:off x="3615745" y="1216483"/>
            <a:ext cx="0" cy="246675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2B2C0854-6722-4EAF-B91A-1B109D408334}"/>
              </a:ext>
            </a:extLst>
          </p:cNvPr>
          <p:cNvCxnSpPr>
            <a:cxnSpLocks/>
          </p:cNvCxnSpPr>
          <p:nvPr/>
        </p:nvCxnSpPr>
        <p:spPr>
          <a:xfrm flipH="1">
            <a:off x="1907448" y="1104398"/>
            <a:ext cx="1548809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E5CCCC2-6FC5-4A04-8F47-18C7400A0CA3}"/>
              </a:ext>
            </a:extLst>
          </p:cNvPr>
          <p:cNvSpPr txBox="1"/>
          <p:nvPr/>
        </p:nvSpPr>
        <p:spPr>
          <a:xfrm>
            <a:off x="2435462" y="816049"/>
            <a:ext cx="90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5.5 cm</a:t>
            </a:r>
            <a:endParaRPr lang="en-US" dirty="0"/>
          </a:p>
        </p:txBody>
      </p:sp>
      <p:pic>
        <p:nvPicPr>
          <p:cNvPr id="13" name="Picture 2" descr="http://i0.wp.com/prints.ultracoloringpages.com/19196a2961efbc588dd37cb0bf3a7416.png">
            <a:extLst>
              <a:ext uri="{FF2B5EF4-FFF2-40B4-BE49-F238E27FC236}">
                <a16:creationId xmlns:a16="http://schemas.microsoft.com/office/drawing/2014/main" id="{FACB6CCE-1D04-4617-8271-F06956079F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4" t="12647" r="15749" b="8796"/>
          <a:stretch/>
        </p:blipFill>
        <p:spPr bwMode="auto">
          <a:xfrm>
            <a:off x="-51865" y="2014123"/>
            <a:ext cx="1476701" cy="289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39DBBBB1-51E1-4D00-AF61-7E1EE638D180}"/>
              </a:ext>
            </a:extLst>
          </p:cNvPr>
          <p:cNvCxnSpPr>
            <a:cxnSpLocks/>
          </p:cNvCxnSpPr>
          <p:nvPr/>
        </p:nvCxnSpPr>
        <p:spPr>
          <a:xfrm flipV="1">
            <a:off x="1026542" y="3683236"/>
            <a:ext cx="791625" cy="70215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0935861-103C-435C-B0E7-C3047E2D8D01}"/>
              </a:ext>
            </a:extLst>
          </p:cNvPr>
          <p:cNvSpPr txBox="1"/>
          <p:nvPr/>
        </p:nvSpPr>
        <p:spPr>
          <a:xfrm rot="5400000">
            <a:off x="3330037" y="2361991"/>
            <a:ext cx="90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9 cm</a:t>
            </a:r>
            <a:endParaRPr lang="en-US" dirty="0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E6854CA1-42F3-45CC-9765-EFCF47824108}"/>
              </a:ext>
            </a:extLst>
          </p:cNvPr>
          <p:cNvGrpSpPr/>
          <p:nvPr/>
        </p:nvGrpSpPr>
        <p:grpSpPr>
          <a:xfrm>
            <a:off x="4175047" y="854698"/>
            <a:ext cx="4821580" cy="3434104"/>
            <a:chOff x="123803" y="896555"/>
            <a:chExt cx="4821580" cy="3434104"/>
          </a:xfrm>
        </p:grpSpPr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0E6F0840-6731-4849-BACB-F317902DA458}"/>
                </a:ext>
              </a:extLst>
            </p:cNvPr>
            <p:cNvGrpSpPr/>
            <p:nvPr/>
          </p:nvGrpSpPr>
          <p:grpSpPr>
            <a:xfrm rot="18251556">
              <a:off x="209903" y="2677295"/>
              <a:ext cx="728163" cy="893135"/>
              <a:chOff x="2615609" y="1350336"/>
              <a:chExt cx="2336227" cy="2152547"/>
            </a:xfrm>
          </p:grpSpPr>
          <p:pic>
            <p:nvPicPr>
              <p:cNvPr id="20" name="Picture 2" descr="Pozostałe 3PIN TSOP7000 IR Receiver for High Data Rate PCM at 455 ...">
                <a:extLst>
                  <a:ext uri="{FF2B5EF4-FFF2-40B4-BE49-F238E27FC236}">
                    <a16:creationId xmlns:a16="http://schemas.microsoft.com/office/drawing/2014/main" id="{0DD287EC-7451-4ADB-9A87-633CC2A078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779" b="51351"/>
              <a:stretch/>
            </p:blipFill>
            <p:spPr bwMode="auto">
              <a:xfrm flipH="1">
                <a:off x="2615609" y="1350336"/>
                <a:ext cx="2329774" cy="19138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4" descr="Pozostałe 3PIN TSOP7000 IR Receiver for High Data Rate PCM at 455 ...">
                <a:extLst>
                  <a:ext uri="{FF2B5EF4-FFF2-40B4-BE49-F238E27FC236}">
                    <a16:creationId xmlns:a16="http://schemas.microsoft.com/office/drawing/2014/main" id="{7713ECCD-3D0C-4D76-91C5-F78589140B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765" t="81865"/>
              <a:stretch/>
            </p:blipFill>
            <p:spPr bwMode="auto">
              <a:xfrm rot="19471751">
                <a:off x="4033297" y="3008446"/>
                <a:ext cx="918539" cy="4944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3FF16893-6EC8-45C2-8070-996D8FA3B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803" y="896555"/>
              <a:ext cx="4821580" cy="3434104"/>
            </a:xfrm>
            <a:prstGeom prst="rect">
              <a:avLst/>
            </a:prstGeom>
          </p:spPr>
        </p:pic>
        <p:cxnSp>
          <p:nvCxnSpPr>
            <p:cNvPr id="19" name="Conector recto de flecha 18">
              <a:extLst>
                <a:ext uri="{FF2B5EF4-FFF2-40B4-BE49-F238E27FC236}">
                  <a16:creationId xmlns:a16="http://schemas.microsoft.com/office/drawing/2014/main" id="{DA71F25F-8D64-42F0-A281-0E84D9D30FB7}"/>
                </a:ext>
              </a:extLst>
            </p:cNvPr>
            <p:cNvCxnSpPr/>
            <p:nvPr/>
          </p:nvCxnSpPr>
          <p:spPr>
            <a:xfrm>
              <a:off x="876934" y="2989031"/>
              <a:ext cx="941233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3663F215-B732-4718-BE72-BE3DAE02DEEA}"/>
              </a:ext>
            </a:extLst>
          </p:cNvPr>
          <p:cNvSpPr txBox="1"/>
          <p:nvPr/>
        </p:nvSpPr>
        <p:spPr>
          <a:xfrm>
            <a:off x="4175047" y="3177386"/>
            <a:ext cx="833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200" b="1" dirty="0"/>
              <a:t>TSOP7000</a:t>
            </a:r>
          </a:p>
          <a:p>
            <a:pPr algn="ctr"/>
            <a:r>
              <a:rPr lang="es-ES" sz="1200" b="1" dirty="0"/>
              <a:t>(</a:t>
            </a:r>
            <a:r>
              <a:rPr lang="es-ES" sz="1200" b="1" dirty="0" err="1"/>
              <a:t>Sync</a:t>
            </a:r>
            <a:r>
              <a:rPr lang="es-ES" sz="1200" b="1" dirty="0"/>
              <a:t>)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232266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CC1C9C7-0E14-4767-92D9-BF85429C6B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 err="1"/>
              <a:t>FrailWear</a:t>
            </a:r>
            <a:endParaRPr lang="en-GB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625053C-2D64-4094-A5C8-E4A75659B3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 err="1"/>
              <a:t>Resultados</a:t>
            </a:r>
            <a:r>
              <a:rPr lang="en-GB" dirty="0"/>
              <a:t> </a:t>
            </a:r>
            <a:r>
              <a:rPr lang="en-GB" dirty="0" err="1"/>
              <a:t>experimentales</a:t>
            </a:r>
            <a:endParaRPr lang="en-GB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377F66D-9E1C-40EE-B347-9E03BDADF19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r>
              <a:rPr lang="en-US"/>
              <a:t> </a:t>
            </a:r>
            <a:fld id="{57AF16DE-A0D5-4438-950F-5B1E159C2C28}" type="slidenum">
              <a:rPr lang="en-US" sz="1800" smtClean="0">
                <a:solidFill>
                  <a:schemeClr val="bg2"/>
                </a:solidFill>
              </a:rPr>
              <a:pPr algn="ctr"/>
              <a:t>18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6" name="Marcador de contenido 1">
            <a:extLst>
              <a:ext uri="{FF2B5EF4-FFF2-40B4-BE49-F238E27FC236}">
                <a16:creationId xmlns:a16="http://schemas.microsoft.com/office/drawing/2014/main" id="{2554482F-2454-4567-A5B7-E46EB3F3A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2" y="789553"/>
            <a:ext cx="8381998" cy="372641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b="1" dirty="0">
                <a:latin typeface="Dsignes Regular" panose="020B0604020202020204" charset="0"/>
              </a:rPr>
              <a:t>Test de </a:t>
            </a:r>
            <a:r>
              <a:rPr lang="en-US" b="1" dirty="0" err="1">
                <a:latin typeface="Dsignes Regular" panose="020B0604020202020204" charset="0"/>
              </a:rPr>
              <a:t>estimación</a:t>
            </a:r>
            <a:r>
              <a:rPr lang="en-US" b="1" dirty="0">
                <a:latin typeface="Dsignes Regular" panose="020B0604020202020204" charset="0"/>
              </a:rPr>
              <a:t> de la </a:t>
            </a:r>
            <a:r>
              <a:rPr lang="en-US" b="1" dirty="0" err="1">
                <a:latin typeface="Dsignes Regular" panose="020B0604020202020204" charset="0"/>
              </a:rPr>
              <a:t>posición</a:t>
            </a:r>
            <a:r>
              <a:rPr lang="en-US" b="1" dirty="0">
                <a:latin typeface="Dsignes Regular" panose="020B0604020202020204" charset="0"/>
              </a:rPr>
              <a:t>:</a:t>
            </a:r>
          </a:p>
          <a:p>
            <a:pPr lvl="1">
              <a:spcAft>
                <a:spcPts val="600"/>
              </a:spcAft>
            </a:pPr>
            <a:r>
              <a:rPr lang="en-US" dirty="0">
                <a:latin typeface="Dsignes Regular" panose="020B0604020202020204" charset="0"/>
              </a:rPr>
              <a:t>Error </a:t>
            </a:r>
            <a:r>
              <a:rPr lang="en-US" dirty="0" err="1">
                <a:latin typeface="Dsignes Regular" panose="020B0604020202020204" charset="0"/>
              </a:rPr>
              <a:t>menor</a:t>
            </a:r>
            <a:r>
              <a:rPr lang="en-US" dirty="0">
                <a:latin typeface="Dsignes Regular" panose="020B0604020202020204" charset="0"/>
              </a:rPr>
              <a:t> de 5 cm </a:t>
            </a:r>
            <a:r>
              <a:rPr lang="en-US" dirty="0" err="1">
                <a:latin typeface="Dsignes Regular" panose="020B0604020202020204" charset="0"/>
              </a:rPr>
              <a:t>en</a:t>
            </a:r>
            <a:r>
              <a:rPr lang="en-US" dirty="0">
                <a:latin typeface="Dsignes Regular" panose="020B0604020202020204" charset="0"/>
              </a:rPr>
              <a:t> el 90% de los </a:t>
            </a:r>
            <a:r>
              <a:rPr lang="en-US" dirty="0" err="1">
                <a:latin typeface="Dsignes Regular" panose="020B0604020202020204" charset="0"/>
              </a:rPr>
              <a:t>casos</a:t>
            </a:r>
            <a:r>
              <a:rPr lang="en-US" dirty="0">
                <a:latin typeface="Dsignes Regular" panose="020B0604020202020204" charset="0"/>
              </a:rPr>
              <a:t>.</a:t>
            </a:r>
            <a:endParaRPr lang="en-GB" dirty="0">
              <a:latin typeface="Dsignes Regular" panose="020B0604020202020204" charset="0"/>
            </a:endParaRPr>
          </a:p>
        </p:txBody>
      </p:sp>
      <p:pic>
        <p:nvPicPr>
          <p:cNvPr id="17" name="Imagen 16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30D6B07B-E215-4BF6-8083-55DA116E9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893" y="1697726"/>
            <a:ext cx="4049465" cy="294389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5487868C-2126-4B04-8D40-1DF11EC10057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"/>
          <a:stretch/>
        </p:blipFill>
        <p:spPr bwMode="auto">
          <a:xfrm>
            <a:off x="304800" y="1870426"/>
            <a:ext cx="4488181" cy="25984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61814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CC1C9C7-0E14-4767-92D9-BF85429C6B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 err="1"/>
              <a:t>FrailWear</a:t>
            </a:r>
            <a:endParaRPr lang="en-GB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625053C-2D64-4094-A5C8-E4A75659B3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 err="1"/>
              <a:t>Resultados</a:t>
            </a:r>
            <a:r>
              <a:rPr lang="en-GB" dirty="0"/>
              <a:t> </a:t>
            </a:r>
            <a:r>
              <a:rPr lang="en-GB" dirty="0" err="1"/>
              <a:t>experimentales</a:t>
            </a:r>
            <a:endParaRPr lang="en-GB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377F66D-9E1C-40EE-B347-9E03BDADF19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r>
              <a:rPr lang="en-US"/>
              <a:t> </a:t>
            </a:r>
            <a:fld id="{57AF16DE-A0D5-4438-950F-5B1E159C2C28}" type="slidenum">
              <a:rPr lang="en-US" sz="1800" smtClean="0">
                <a:solidFill>
                  <a:schemeClr val="bg2"/>
                </a:solidFill>
              </a:rPr>
              <a:pPr algn="ctr"/>
              <a:t>19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6" name="Marcador de contenido 1">
            <a:extLst>
              <a:ext uri="{FF2B5EF4-FFF2-40B4-BE49-F238E27FC236}">
                <a16:creationId xmlns:a16="http://schemas.microsoft.com/office/drawing/2014/main" id="{81B169DC-D55E-4210-A276-BBCDB0D5C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2" y="789553"/>
            <a:ext cx="6149081" cy="372641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b="1" dirty="0">
                <a:latin typeface="Dsignes Regular" panose="020B0604020202020204" charset="0"/>
              </a:rPr>
              <a:t>T</a:t>
            </a:r>
            <a:r>
              <a:rPr lang="en-US" b="1" dirty="0" err="1">
                <a:latin typeface="Dsignes Regular" panose="020B0604020202020204" charset="0"/>
              </a:rPr>
              <a:t>est</a:t>
            </a:r>
            <a:r>
              <a:rPr lang="en-US" b="1" dirty="0">
                <a:latin typeface="Dsignes Regular" panose="020B0604020202020204" charset="0"/>
              </a:rPr>
              <a:t> del </a:t>
            </a:r>
            <a:r>
              <a:rPr lang="en-US" b="1" dirty="0" err="1">
                <a:latin typeface="Dsignes Regular" panose="020B0604020202020204" charset="0"/>
              </a:rPr>
              <a:t>altímetro</a:t>
            </a:r>
            <a:r>
              <a:rPr lang="en-US" b="1" dirty="0">
                <a:latin typeface="Dsignes Regular" panose="020B0604020202020204" charset="0"/>
              </a:rPr>
              <a:t>:</a:t>
            </a:r>
            <a:endParaRPr lang="en-GB" dirty="0">
              <a:latin typeface="Dsignes Regular" panose="020B060402020202020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EE60854-2AE7-461B-8CEA-E80655C6A102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4" t="3908" r="6798" b="1"/>
          <a:stretch/>
        </p:blipFill>
        <p:spPr bwMode="auto">
          <a:xfrm>
            <a:off x="1974307" y="1406055"/>
            <a:ext cx="5195386" cy="310991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64460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2E46833-B269-4D67-B5EA-ACE29BC06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GB" dirty="0" err="1">
                <a:latin typeface="Dsignes Light" panose="020B0604020202020204" charset="0"/>
              </a:rPr>
              <a:t>Introducción</a:t>
            </a:r>
            <a:endParaRPr lang="en-GB" dirty="0">
              <a:latin typeface="Dsignes Light" panose="020B0604020202020204" charset="0"/>
            </a:endParaRPr>
          </a:p>
          <a:p>
            <a:pPr>
              <a:lnSpc>
                <a:spcPct val="100000"/>
              </a:lnSpc>
            </a:pPr>
            <a:r>
              <a:rPr lang="en-GB" dirty="0">
                <a:latin typeface="Dsignes Light" panose="020B0604020202020204" charset="0"/>
              </a:rPr>
              <a:t>SPPB</a:t>
            </a:r>
          </a:p>
          <a:p>
            <a:pPr lvl="1">
              <a:lnSpc>
                <a:spcPct val="100000"/>
              </a:lnSpc>
            </a:pPr>
            <a:r>
              <a:rPr lang="en-GB" dirty="0" err="1">
                <a:latin typeface="Dsignes Light" panose="020B0604020202020204" charset="0"/>
              </a:rPr>
              <a:t>Prueba</a:t>
            </a:r>
            <a:r>
              <a:rPr lang="en-GB" dirty="0">
                <a:latin typeface="Dsignes Light" panose="020B0604020202020204" charset="0"/>
              </a:rPr>
              <a:t> de </a:t>
            </a:r>
            <a:r>
              <a:rPr lang="en-GB" dirty="0" err="1">
                <a:latin typeface="Dsignes Light" panose="020B0604020202020204" charset="0"/>
              </a:rPr>
              <a:t>equilibrio</a:t>
            </a:r>
            <a:endParaRPr lang="en-GB" dirty="0">
              <a:latin typeface="Dsignes Light" panose="020B0604020202020204" charset="0"/>
            </a:endParaRPr>
          </a:p>
          <a:p>
            <a:pPr lvl="1">
              <a:lnSpc>
                <a:spcPct val="100000"/>
              </a:lnSpc>
            </a:pPr>
            <a:r>
              <a:rPr lang="en-GB" dirty="0" err="1">
                <a:latin typeface="Dsignes Light" panose="020B0604020202020204" charset="0"/>
              </a:rPr>
              <a:t>Prueba</a:t>
            </a:r>
            <a:r>
              <a:rPr lang="en-GB" dirty="0">
                <a:latin typeface="Dsignes Light" panose="020B0604020202020204" charset="0"/>
              </a:rPr>
              <a:t> de </a:t>
            </a:r>
            <a:r>
              <a:rPr lang="en-GB" dirty="0" err="1">
                <a:latin typeface="Dsignes Light" panose="020B0604020202020204" charset="0"/>
              </a:rPr>
              <a:t>velocidad</a:t>
            </a:r>
            <a:r>
              <a:rPr lang="en-GB" dirty="0">
                <a:latin typeface="Dsignes Light" panose="020B0604020202020204" charset="0"/>
              </a:rPr>
              <a:t> de la </a:t>
            </a:r>
            <a:r>
              <a:rPr lang="en-GB" dirty="0" err="1">
                <a:latin typeface="Dsignes Light" panose="020B0604020202020204" charset="0"/>
              </a:rPr>
              <a:t>marcha</a:t>
            </a:r>
            <a:endParaRPr lang="en-GB" dirty="0">
              <a:latin typeface="Dsignes Light" panose="020B0604020202020204" charset="0"/>
            </a:endParaRPr>
          </a:p>
          <a:p>
            <a:pPr lvl="1">
              <a:lnSpc>
                <a:spcPct val="100000"/>
              </a:lnSpc>
            </a:pPr>
            <a:r>
              <a:rPr lang="en-GB" dirty="0" err="1">
                <a:latin typeface="Dsignes Light" panose="020B0604020202020204" charset="0"/>
              </a:rPr>
              <a:t>Prueba</a:t>
            </a:r>
            <a:r>
              <a:rPr lang="en-GB" dirty="0">
                <a:latin typeface="Dsignes Light" panose="020B0604020202020204" charset="0"/>
              </a:rPr>
              <a:t> de </a:t>
            </a:r>
            <a:r>
              <a:rPr lang="en-GB" dirty="0" err="1">
                <a:latin typeface="Dsignes Light" panose="020B0604020202020204" charset="0"/>
              </a:rPr>
              <a:t>sentadillas</a:t>
            </a:r>
            <a:endParaRPr lang="en-GB" dirty="0">
              <a:latin typeface="Dsignes Light" panose="020B0604020202020204" charset="0"/>
            </a:endParaRPr>
          </a:p>
          <a:p>
            <a:pPr>
              <a:lnSpc>
                <a:spcPct val="100000"/>
              </a:lnSpc>
            </a:pPr>
            <a:r>
              <a:rPr lang="en-GB" dirty="0" err="1">
                <a:latin typeface="Dsignes Light" panose="020B0604020202020204" charset="0"/>
              </a:rPr>
              <a:t>FrailWear</a:t>
            </a:r>
            <a:endParaRPr lang="en-GB" dirty="0">
              <a:latin typeface="Dsignes Light" panose="020B0604020202020204" charset="0"/>
            </a:endParaRPr>
          </a:p>
          <a:p>
            <a:pPr lvl="1">
              <a:lnSpc>
                <a:spcPct val="100000"/>
              </a:lnSpc>
            </a:pPr>
            <a:r>
              <a:rPr lang="en-GB" dirty="0" err="1">
                <a:latin typeface="Dsignes Light" panose="020B0604020202020204" charset="0"/>
              </a:rPr>
              <a:t>Objetivos</a:t>
            </a:r>
            <a:endParaRPr lang="en-GB" dirty="0">
              <a:latin typeface="Dsignes Light" panose="020B0604020202020204" charset="0"/>
            </a:endParaRPr>
          </a:p>
          <a:p>
            <a:pPr lvl="1">
              <a:lnSpc>
                <a:spcPct val="100000"/>
              </a:lnSpc>
            </a:pPr>
            <a:r>
              <a:rPr lang="en-GB" dirty="0" err="1">
                <a:latin typeface="Dsignes Light" panose="020B0604020202020204" charset="0"/>
              </a:rPr>
              <a:t>Resultados</a:t>
            </a:r>
            <a:r>
              <a:rPr lang="en-GB" dirty="0">
                <a:latin typeface="Dsignes Light" panose="020B0604020202020204" charset="0"/>
              </a:rPr>
              <a:t> </a:t>
            </a:r>
            <a:r>
              <a:rPr lang="en-GB" dirty="0" err="1">
                <a:latin typeface="Dsignes Light" panose="020B0604020202020204" charset="0"/>
              </a:rPr>
              <a:t>experimentales</a:t>
            </a:r>
            <a:endParaRPr lang="en-GB" dirty="0">
              <a:latin typeface="Dsignes Light" panose="020B0604020202020204" charset="0"/>
            </a:endParaRPr>
          </a:p>
          <a:p>
            <a:pPr>
              <a:lnSpc>
                <a:spcPct val="100000"/>
              </a:lnSpc>
            </a:pPr>
            <a:r>
              <a:rPr lang="en-GB" dirty="0" err="1">
                <a:latin typeface="Dsignes Light" panose="020B0604020202020204" charset="0"/>
              </a:rPr>
              <a:t>Conclusiones</a:t>
            </a:r>
            <a:r>
              <a:rPr lang="en-GB" dirty="0">
                <a:latin typeface="Dsignes Light" panose="020B0604020202020204" charset="0"/>
              </a:rPr>
              <a:t> y </a:t>
            </a:r>
            <a:r>
              <a:rPr lang="en-GB" dirty="0" err="1">
                <a:latin typeface="Dsignes Light" panose="020B0604020202020204" charset="0"/>
              </a:rPr>
              <a:t>trabajo</a:t>
            </a:r>
            <a:r>
              <a:rPr lang="en-GB" dirty="0">
                <a:latin typeface="Dsignes Light" panose="020B0604020202020204" charset="0"/>
              </a:rPr>
              <a:t> </a:t>
            </a:r>
            <a:r>
              <a:rPr lang="en-GB" dirty="0" err="1">
                <a:latin typeface="Dsignes Light" panose="020B0604020202020204" charset="0"/>
              </a:rPr>
              <a:t>futuro</a:t>
            </a:r>
            <a:endParaRPr lang="en-GB" dirty="0">
              <a:latin typeface="Dsignes Light" panose="020B0604020202020204" charset="0"/>
            </a:endParaRPr>
          </a:p>
          <a:p>
            <a:endParaRPr lang="en-GB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5FA6CAD-A33B-4A4F-94EA-F339E87BE5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ES" dirty="0">
                <a:latin typeface="Dsignes Regular" panose="020B0604020202020204" charset="0"/>
              </a:rPr>
              <a:t>índice</a:t>
            </a:r>
          </a:p>
        </p:txBody>
      </p:sp>
    </p:spTree>
    <p:extLst>
      <p:ext uri="{BB962C8B-B14F-4D97-AF65-F5344CB8AC3E}">
        <p14:creationId xmlns:p14="http://schemas.microsoft.com/office/powerpoint/2010/main" val="3333229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CC1C9C7-0E14-4767-92D9-BF85429C6B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 err="1"/>
              <a:t>FrailWear</a:t>
            </a:r>
            <a:endParaRPr lang="en-GB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625053C-2D64-4094-A5C8-E4A75659B3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 err="1"/>
              <a:t>Resultados</a:t>
            </a:r>
            <a:r>
              <a:rPr lang="en-GB" dirty="0"/>
              <a:t> </a:t>
            </a:r>
            <a:r>
              <a:rPr lang="en-GB" dirty="0" err="1"/>
              <a:t>experimentales</a:t>
            </a:r>
            <a:endParaRPr lang="en-GB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377F66D-9E1C-40EE-B347-9E03BDADF19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r>
              <a:rPr lang="en-US"/>
              <a:t> </a:t>
            </a:r>
            <a:fld id="{57AF16DE-A0D5-4438-950F-5B1E159C2C28}" type="slidenum">
              <a:rPr lang="en-US" sz="1800" smtClean="0">
                <a:solidFill>
                  <a:schemeClr val="bg2"/>
                </a:solidFill>
              </a:rPr>
              <a:pPr algn="ctr"/>
              <a:t>20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6" name="Marcador de contenido 1">
            <a:extLst>
              <a:ext uri="{FF2B5EF4-FFF2-40B4-BE49-F238E27FC236}">
                <a16:creationId xmlns:a16="http://schemas.microsoft.com/office/drawing/2014/main" id="{562FE7C9-2DAC-443C-8FE2-FF08DFC68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2" y="789553"/>
            <a:ext cx="7846826" cy="372641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b="1" dirty="0">
                <a:latin typeface="Dsignes Regular" panose="020B0604020202020204" charset="0"/>
              </a:rPr>
              <a:t>Test de la Unidad de </a:t>
            </a:r>
            <a:r>
              <a:rPr lang="en-US" b="1" dirty="0" err="1">
                <a:latin typeface="Dsignes Regular" panose="020B0604020202020204" charset="0"/>
              </a:rPr>
              <a:t>Medida</a:t>
            </a:r>
            <a:r>
              <a:rPr lang="en-US" b="1" dirty="0">
                <a:latin typeface="Dsignes Regular" panose="020B0604020202020204" charset="0"/>
              </a:rPr>
              <a:t> </a:t>
            </a:r>
            <a:r>
              <a:rPr lang="en-US" b="1" dirty="0" err="1">
                <a:latin typeface="Dsignes Regular" panose="020B0604020202020204" charset="0"/>
              </a:rPr>
              <a:t>Inercial</a:t>
            </a:r>
            <a:r>
              <a:rPr lang="en-US" b="1" dirty="0">
                <a:latin typeface="Dsignes Regular" panose="020B0604020202020204" charset="0"/>
              </a:rPr>
              <a:t>:</a:t>
            </a:r>
          </a:p>
          <a:p>
            <a:pPr lvl="1">
              <a:spcAft>
                <a:spcPts val="600"/>
              </a:spcAft>
            </a:pPr>
            <a:r>
              <a:rPr lang="en-GB" dirty="0" err="1">
                <a:latin typeface="Dsignes Regular" panose="020B0604020202020204" charset="0"/>
              </a:rPr>
              <a:t>Evaluación</a:t>
            </a:r>
            <a:r>
              <a:rPr lang="en-GB" dirty="0">
                <a:latin typeface="Dsignes Regular" panose="020B0604020202020204" charset="0"/>
              </a:rPr>
              <a:t> del </a:t>
            </a:r>
            <a:r>
              <a:rPr lang="en-GB" dirty="0" err="1">
                <a:latin typeface="Dsignes Regular" panose="020B0604020202020204" charset="0"/>
              </a:rPr>
              <a:t>número</a:t>
            </a:r>
            <a:r>
              <a:rPr lang="en-GB" dirty="0">
                <a:latin typeface="Dsignes Regular" panose="020B0604020202020204" charset="0"/>
              </a:rPr>
              <a:t> de </a:t>
            </a:r>
            <a:r>
              <a:rPr lang="en-GB" dirty="0" err="1">
                <a:latin typeface="Dsignes Regular" panose="020B0604020202020204" charset="0"/>
              </a:rPr>
              <a:t>pasos</a:t>
            </a:r>
            <a:r>
              <a:rPr lang="en-GB" dirty="0">
                <a:latin typeface="Dsignes Regular" panose="020B0604020202020204" charset="0"/>
              </a:rPr>
              <a:t> </a:t>
            </a:r>
            <a:r>
              <a:rPr lang="en-GB" dirty="0" err="1">
                <a:latin typeface="Dsignes Regular" panose="020B0604020202020204" charset="0"/>
              </a:rPr>
              <a:t>proporcionados</a:t>
            </a:r>
            <a:r>
              <a:rPr lang="en-GB" dirty="0">
                <a:latin typeface="Dsignes Regular" panose="020B0604020202020204" charset="0"/>
              </a:rPr>
              <a:t> por la IMU</a:t>
            </a: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89F65A9A-6B2B-4D86-B98B-B045B78C0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999997"/>
              </p:ext>
            </p:extLst>
          </p:nvPr>
        </p:nvGraphicFramePr>
        <p:xfrm>
          <a:off x="1913861" y="2232838"/>
          <a:ext cx="5316278" cy="1690576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1374136">
                  <a:extLst>
                    <a:ext uri="{9D8B030D-6E8A-4147-A177-3AD203B41FA5}">
                      <a16:colId xmlns:a16="http://schemas.microsoft.com/office/drawing/2014/main" val="2190173849"/>
                    </a:ext>
                  </a:extLst>
                </a:gridCol>
                <a:gridCol w="918609">
                  <a:extLst>
                    <a:ext uri="{9D8B030D-6E8A-4147-A177-3AD203B41FA5}">
                      <a16:colId xmlns:a16="http://schemas.microsoft.com/office/drawing/2014/main" val="212395572"/>
                    </a:ext>
                  </a:extLst>
                </a:gridCol>
                <a:gridCol w="917530">
                  <a:extLst>
                    <a:ext uri="{9D8B030D-6E8A-4147-A177-3AD203B41FA5}">
                      <a16:colId xmlns:a16="http://schemas.microsoft.com/office/drawing/2014/main" val="87601862"/>
                    </a:ext>
                  </a:extLst>
                </a:gridCol>
                <a:gridCol w="765329">
                  <a:extLst>
                    <a:ext uri="{9D8B030D-6E8A-4147-A177-3AD203B41FA5}">
                      <a16:colId xmlns:a16="http://schemas.microsoft.com/office/drawing/2014/main" val="1434228277"/>
                    </a:ext>
                  </a:extLst>
                </a:gridCol>
                <a:gridCol w="1340674">
                  <a:extLst>
                    <a:ext uri="{9D8B030D-6E8A-4147-A177-3AD203B41FA5}">
                      <a16:colId xmlns:a16="http://schemas.microsoft.com/office/drawing/2014/main" val="530072420"/>
                    </a:ext>
                  </a:extLst>
                </a:gridCol>
              </a:tblGrid>
              <a:tr h="3370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BNO Output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Test 1</a:t>
                      </a:r>
                      <a:endParaRPr lang="en-US" sz="1400" b="1" i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Test 2</a:t>
                      </a:r>
                      <a:endParaRPr lang="en-US" sz="1400" b="1" i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Test 3</a:t>
                      </a:r>
                      <a:endParaRPr lang="en-US" sz="1400" b="1" i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Mean error (%)</a:t>
                      </a:r>
                      <a:endParaRPr lang="en-US" sz="1400" b="1" i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42927177"/>
                  </a:ext>
                </a:extLst>
              </a:tr>
              <a:tr h="45118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Normal Steps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99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95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96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3.34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26653865"/>
                  </a:ext>
                </a:extLst>
              </a:tr>
              <a:tr h="45118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Small Steps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94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90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674856"/>
                  </a:ext>
                </a:extLst>
              </a:tr>
              <a:tr h="45118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Mixed Steps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89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9.66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5155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2838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CC1C9C7-0E14-4767-92D9-BF85429C6B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 err="1"/>
              <a:t>FrailWear</a:t>
            </a:r>
            <a:endParaRPr lang="en-GB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625053C-2D64-4094-A5C8-E4A75659B3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 err="1"/>
              <a:t>Resultados</a:t>
            </a:r>
            <a:r>
              <a:rPr lang="en-GB" dirty="0"/>
              <a:t> </a:t>
            </a:r>
            <a:r>
              <a:rPr lang="en-GB" dirty="0" err="1"/>
              <a:t>experimentales</a:t>
            </a:r>
            <a:endParaRPr lang="en-GB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377F66D-9E1C-40EE-B347-9E03BDADF19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r>
              <a:rPr lang="en-US"/>
              <a:t> </a:t>
            </a:r>
            <a:fld id="{57AF16DE-A0D5-4438-950F-5B1E159C2C28}" type="slidenum">
              <a:rPr lang="en-US" sz="1800" smtClean="0">
                <a:solidFill>
                  <a:schemeClr val="bg2"/>
                </a:solidFill>
              </a:rPr>
              <a:pPr algn="ctr"/>
              <a:t>21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BAE4B2E-FE8C-4874-B09A-F9E50BF6D4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54" r="19249"/>
          <a:stretch/>
        </p:blipFill>
        <p:spPr>
          <a:xfrm>
            <a:off x="6433954" y="2162282"/>
            <a:ext cx="2557705" cy="2162762"/>
          </a:xfrm>
          <a:prstGeom prst="rect">
            <a:avLst/>
          </a:prstGeom>
        </p:spPr>
      </p:pic>
      <p:sp>
        <p:nvSpPr>
          <p:cNvPr id="7" name="Marcador de contenido 1">
            <a:extLst>
              <a:ext uri="{FF2B5EF4-FFF2-40B4-BE49-F238E27FC236}">
                <a16:creationId xmlns:a16="http://schemas.microsoft.com/office/drawing/2014/main" id="{DB043B0E-846D-4D19-BA04-F1B7ACF12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243" y="868211"/>
            <a:ext cx="8463514" cy="372641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b="1" dirty="0">
                <a:latin typeface="Dsignes Regular" panose="020B0604020202020204" charset="0"/>
              </a:rPr>
              <a:t>Test de la IMU y </a:t>
            </a:r>
            <a:r>
              <a:rPr lang="en-US" b="1" dirty="0" err="1">
                <a:latin typeface="Dsignes Regular" panose="020B0604020202020204" charset="0"/>
              </a:rPr>
              <a:t>altímetro</a:t>
            </a:r>
            <a:r>
              <a:rPr lang="en-US" b="1" dirty="0">
                <a:latin typeface="Dsignes Regular" panose="020B0604020202020204" charset="0"/>
              </a:rPr>
              <a:t>:</a:t>
            </a:r>
            <a:endParaRPr lang="en-GB" dirty="0">
              <a:latin typeface="Dsignes Regular" panose="020B060402020202020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FD53AA4-BE12-4886-8E64-CAA69049B0D9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05"/>
          <a:stretch/>
        </p:blipFill>
        <p:spPr bwMode="auto">
          <a:xfrm>
            <a:off x="60310" y="1639118"/>
            <a:ext cx="6352379" cy="303027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18291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25DE82D2-B898-4BFD-8B21-FDF1F5886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2" y="789553"/>
            <a:ext cx="8291265" cy="44913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7965" indent="-227965">
              <a:spcAft>
                <a:spcPts val="600"/>
              </a:spcAft>
            </a:pPr>
            <a:r>
              <a:rPr lang="en-GB" dirty="0" err="1">
                <a:latin typeface="Dsignes Regular" panose="020B0604020202020204" charset="0"/>
              </a:rPr>
              <a:t>Última</a:t>
            </a:r>
            <a:r>
              <a:rPr lang="en-GB" dirty="0">
                <a:latin typeface="Dsignes Regular" panose="020B0604020202020204" charset="0"/>
              </a:rPr>
              <a:t> </a:t>
            </a:r>
            <a:r>
              <a:rPr lang="en-GB" dirty="0" err="1">
                <a:latin typeface="Dsignes Regular" panose="020B0604020202020204" charset="0"/>
              </a:rPr>
              <a:t>fase</a:t>
            </a:r>
            <a:r>
              <a:rPr lang="en-GB" dirty="0">
                <a:latin typeface="Dsignes Regular" panose="020B0604020202020204" charset="0"/>
              </a:rPr>
              <a:t> de </a:t>
            </a:r>
            <a:r>
              <a:rPr lang="en-GB" dirty="0" err="1">
                <a:latin typeface="Dsignes Regular" panose="020B0604020202020204" charset="0"/>
              </a:rPr>
              <a:t>depuración</a:t>
            </a:r>
            <a:r>
              <a:rPr lang="en-GB" dirty="0">
                <a:latin typeface="Dsignes Regular" panose="020B0604020202020204" charset="0"/>
              </a:rPr>
              <a:t> de </a:t>
            </a:r>
            <a:r>
              <a:rPr lang="en-GB" dirty="0" err="1">
                <a:latin typeface="Dsignes Regular" panose="020B0604020202020204" charset="0"/>
              </a:rPr>
              <a:t>errores</a:t>
            </a:r>
            <a:r>
              <a:rPr lang="en-GB" dirty="0">
                <a:latin typeface="Dsignes Regular" panose="020B0604020202020204" charset="0"/>
              </a:rPr>
              <a:t>.</a:t>
            </a:r>
            <a:endParaRPr lang="es-ES" dirty="0"/>
          </a:p>
          <a:p>
            <a:pPr marL="227965" indent="-227965">
              <a:spcAft>
                <a:spcPts val="600"/>
              </a:spcAft>
            </a:pPr>
            <a:r>
              <a:rPr lang="en-GB" dirty="0" err="1">
                <a:latin typeface="Dsignes Regular"/>
                <a:cs typeface="Calibri"/>
              </a:rPr>
              <a:t>Solución</a:t>
            </a:r>
            <a:r>
              <a:rPr lang="en-GB" dirty="0">
                <a:latin typeface="Dsignes Regular"/>
                <a:cs typeface="Calibri"/>
              </a:rPr>
              <a:t> de </a:t>
            </a:r>
            <a:r>
              <a:rPr lang="en-GB" dirty="0" err="1">
                <a:latin typeface="Dsignes Regular"/>
                <a:cs typeface="Calibri"/>
              </a:rPr>
              <a:t>errores</a:t>
            </a:r>
            <a:r>
              <a:rPr lang="en-GB" dirty="0">
                <a:latin typeface="Dsignes Regular"/>
                <a:cs typeface="Calibri"/>
              </a:rPr>
              <a:t> en el </a:t>
            </a:r>
            <a:r>
              <a:rPr lang="en-GB" dirty="0" err="1">
                <a:latin typeface="Dsignes Regular"/>
                <a:cs typeface="Calibri"/>
              </a:rPr>
              <a:t>diseño</a:t>
            </a:r>
            <a:endParaRPr lang="en-GB" dirty="0">
              <a:latin typeface="Dsignes Regular"/>
              <a:cs typeface="Calibri"/>
            </a:endParaRPr>
          </a:p>
          <a:p>
            <a:pPr marL="227965" indent="-227965">
              <a:spcAft>
                <a:spcPts val="600"/>
              </a:spcAft>
            </a:pPr>
            <a:r>
              <a:rPr lang="en-GB" dirty="0" err="1">
                <a:latin typeface="Dsignes Regular"/>
                <a:cs typeface="Calibri"/>
              </a:rPr>
              <a:t>Realización</a:t>
            </a:r>
            <a:r>
              <a:rPr lang="en-GB" dirty="0">
                <a:latin typeface="Dsignes Regular"/>
                <a:cs typeface="Calibri"/>
              </a:rPr>
              <a:t> de </a:t>
            </a:r>
            <a:r>
              <a:rPr lang="en-GB" dirty="0" err="1">
                <a:latin typeface="Dsignes Regular"/>
                <a:cs typeface="Calibri"/>
              </a:rPr>
              <a:t>pruebas</a:t>
            </a:r>
            <a:r>
              <a:rPr lang="en-GB" dirty="0">
                <a:latin typeface="Dsignes Regular"/>
                <a:cs typeface="Calibri"/>
              </a:rPr>
              <a:t> a </a:t>
            </a:r>
            <a:r>
              <a:rPr lang="en-GB" dirty="0" err="1">
                <a:latin typeface="Dsignes Regular"/>
                <a:cs typeface="Calibri"/>
              </a:rPr>
              <a:t>pacientes</a:t>
            </a:r>
            <a:r>
              <a:rPr lang="en-GB" dirty="0">
                <a:latin typeface="Dsignes Regular"/>
                <a:cs typeface="Calibri"/>
              </a:rPr>
              <a:t> </a:t>
            </a:r>
            <a:r>
              <a:rPr lang="en-GB" dirty="0" err="1">
                <a:latin typeface="Dsignes Regular"/>
                <a:cs typeface="Calibri"/>
              </a:rPr>
              <a:t>reales</a:t>
            </a:r>
            <a:r>
              <a:rPr lang="en-GB" dirty="0">
                <a:latin typeface="Dsignes Regular"/>
                <a:cs typeface="Calibri"/>
              </a:rPr>
              <a:t> en residencias de </a:t>
            </a:r>
            <a:r>
              <a:rPr lang="en-GB" dirty="0" err="1">
                <a:latin typeface="Dsignes Regular"/>
                <a:cs typeface="Calibri"/>
              </a:rPr>
              <a:t>ancianos</a:t>
            </a:r>
            <a:r>
              <a:rPr lang="en-GB" dirty="0">
                <a:latin typeface="Dsignes Regular"/>
                <a:cs typeface="Calibri"/>
              </a:rPr>
              <a:t>.</a:t>
            </a:r>
          </a:p>
          <a:p>
            <a:pPr marL="227965" indent="-227965">
              <a:spcAft>
                <a:spcPts val="600"/>
              </a:spcAft>
            </a:pPr>
            <a:r>
              <a:rPr lang="en-GB" dirty="0" err="1">
                <a:latin typeface="Dsignes Regular"/>
                <a:cs typeface="Calibri"/>
              </a:rPr>
              <a:t>Resultados</a:t>
            </a:r>
            <a:r>
              <a:rPr lang="en-GB" dirty="0">
                <a:latin typeface="Dsignes Regular"/>
                <a:cs typeface="Calibri"/>
              </a:rPr>
              <a:t> en </a:t>
            </a:r>
            <a:r>
              <a:rPr lang="en-GB" dirty="0" err="1">
                <a:latin typeface="Dsignes Regular"/>
                <a:cs typeface="Calibri"/>
              </a:rPr>
              <a:t>congresos</a:t>
            </a:r>
            <a:r>
              <a:rPr lang="en-GB" dirty="0">
                <a:latin typeface="Dsignes Regular"/>
                <a:cs typeface="Calibri"/>
              </a:rPr>
              <a:t>:</a:t>
            </a:r>
            <a:endParaRPr lang="en-GB" dirty="0">
              <a:latin typeface="Dsignes Regular" panose="020B0604020202020204" charset="0"/>
            </a:endParaRPr>
          </a:p>
          <a:p>
            <a:pPr marL="685165" lvl="1" indent="-227965">
              <a:spcAft>
                <a:spcPts val="600"/>
              </a:spcAft>
            </a:pPr>
            <a:r>
              <a:rPr lang="en-GB" dirty="0">
                <a:latin typeface="Dsignes Regular"/>
                <a:cs typeface="Calibri"/>
              </a:rPr>
              <a:t>SAAEI 2020</a:t>
            </a:r>
          </a:p>
          <a:p>
            <a:pPr marL="685165" lvl="1" indent="-227965">
              <a:spcAft>
                <a:spcPts val="600"/>
              </a:spcAft>
            </a:pPr>
            <a:r>
              <a:rPr lang="en-GB" dirty="0">
                <a:latin typeface="Dsignes Regular"/>
                <a:cs typeface="Calibri"/>
              </a:rPr>
              <a:t>IEEE DCIS 2020</a:t>
            </a:r>
            <a:endParaRPr lang="en-GB" dirty="0">
              <a:latin typeface="Dsignes Regular" panose="020B0604020202020204" charset="0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CC1C9C7-0E14-4767-92D9-BF85429C6B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 err="1"/>
              <a:t>Conclusiones</a:t>
            </a:r>
            <a:r>
              <a:rPr lang="en-GB" dirty="0"/>
              <a:t> y </a:t>
            </a:r>
            <a:r>
              <a:rPr lang="en-GB" dirty="0" err="1"/>
              <a:t>trabajo</a:t>
            </a:r>
            <a:r>
              <a:rPr lang="en-GB" dirty="0"/>
              <a:t> </a:t>
            </a:r>
            <a:r>
              <a:rPr lang="en-GB" dirty="0" err="1"/>
              <a:t>futuro</a:t>
            </a:r>
            <a:endParaRPr lang="en-GB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625053C-2D64-4094-A5C8-E4A75659B3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377F66D-9E1C-40EE-B347-9E03BDADF19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r>
              <a:rPr lang="en-US"/>
              <a:t> </a:t>
            </a:r>
            <a:fld id="{57AF16DE-A0D5-4438-950F-5B1E159C2C28}" type="slidenum">
              <a:rPr lang="en-US" sz="1800" smtClean="0">
                <a:solidFill>
                  <a:schemeClr val="bg2"/>
                </a:solidFill>
              </a:rPr>
              <a:pPr algn="ctr"/>
              <a:t>22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871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534C7AD3-E677-448F-BA87-55D46A73A977}"/>
              </a:ext>
            </a:extLst>
          </p:cNvPr>
          <p:cNvSpPr txBox="1">
            <a:spLocks/>
          </p:cNvSpPr>
          <p:nvPr/>
        </p:nvSpPr>
        <p:spPr>
          <a:xfrm>
            <a:off x="769716" y="1872502"/>
            <a:ext cx="7604567" cy="166814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b="0" kern="1200" cap="none" baseline="0">
                <a:solidFill>
                  <a:srgbClr val="0051BA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b="1" dirty="0">
                <a:latin typeface="Dsignes Regular" panose="020B0604020202020204" charset="0"/>
              </a:rPr>
              <a:t>¿</a:t>
            </a:r>
            <a:r>
              <a:rPr lang="en-US" sz="4400" b="1" dirty="0" err="1">
                <a:latin typeface="Dsignes Regular" panose="020B0604020202020204" charset="0"/>
              </a:rPr>
              <a:t>Preguntas</a:t>
            </a:r>
            <a:r>
              <a:rPr lang="en-US" sz="4400" b="1" dirty="0">
                <a:latin typeface="Dsignes Regular" panose="020B0604020202020204" charset="0"/>
              </a:rPr>
              <a:t>?</a:t>
            </a:r>
          </a:p>
          <a:p>
            <a:pPr>
              <a:lnSpc>
                <a:spcPct val="100000"/>
              </a:lnSpc>
            </a:pPr>
            <a:endParaRPr lang="en-GB" sz="3600" b="1" dirty="0">
              <a:latin typeface="Dsignes Regular" panose="020B060402020202020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131A8D5-E528-41D9-B61F-DB1B7E0CDB3A}"/>
              </a:ext>
            </a:extLst>
          </p:cNvPr>
          <p:cNvSpPr/>
          <p:nvPr/>
        </p:nvSpPr>
        <p:spPr>
          <a:xfrm>
            <a:off x="3615231" y="3623085"/>
            <a:ext cx="1913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Dsignes Light" panose="020B0604020202020204" charset="0"/>
                <a:hlinkClick r:id="rId2"/>
              </a:rPr>
              <a:t>sergio.lluva@uah.es</a:t>
            </a:r>
            <a:endParaRPr lang="en-GB" dirty="0">
              <a:solidFill>
                <a:schemeClr val="accent6">
                  <a:lumMod val="75000"/>
                </a:schemeClr>
              </a:solidFill>
              <a:latin typeface="Dsigne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626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CFAB478-7EFC-4B84-8125-4741C7DBF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919" y="915202"/>
            <a:ext cx="6475225" cy="301884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7965" indent="-227965">
              <a:spcAft>
                <a:spcPts val="600"/>
              </a:spcAft>
            </a:pPr>
            <a:r>
              <a:rPr lang="es-ES" b="1" dirty="0">
                <a:latin typeface="Dsignes Light" panose="020B0604020202020204" charset="0"/>
              </a:rPr>
              <a:t>SPPB – Short </a:t>
            </a:r>
            <a:r>
              <a:rPr lang="es-ES" b="1" dirty="0" err="1">
                <a:latin typeface="Dsignes Light" panose="020B0604020202020204" charset="0"/>
              </a:rPr>
              <a:t>Physical</a:t>
            </a:r>
            <a:r>
              <a:rPr lang="es-ES" b="1" dirty="0">
                <a:latin typeface="Dsignes Light" panose="020B0604020202020204" charset="0"/>
              </a:rPr>
              <a:t> Performance </a:t>
            </a:r>
            <a:r>
              <a:rPr lang="es-ES" b="1" dirty="0" err="1">
                <a:latin typeface="Dsignes Light" panose="020B0604020202020204" charset="0"/>
              </a:rPr>
              <a:t>Battery</a:t>
            </a:r>
            <a:endParaRPr lang="es-ES" b="1" dirty="0">
              <a:latin typeface="Dsignes Light" panose="020B0604020202020204" charset="0"/>
            </a:endParaRPr>
          </a:p>
          <a:p>
            <a:pPr marL="685165" lvl="1" indent="-227965">
              <a:spcAft>
                <a:spcPts val="600"/>
              </a:spcAft>
            </a:pPr>
            <a:r>
              <a:rPr lang="es-ES" dirty="0">
                <a:latin typeface="Dsignes Light" panose="020B0604020202020204" charset="0"/>
              </a:rPr>
              <a:t>Tres pruebas en orden:</a:t>
            </a:r>
          </a:p>
          <a:p>
            <a:pPr marL="1142365" lvl="2" indent="-227965">
              <a:spcAft>
                <a:spcPts val="600"/>
              </a:spcAft>
            </a:pPr>
            <a:r>
              <a:rPr lang="es-ES" dirty="0">
                <a:latin typeface="Dsignes Light"/>
                <a:cs typeface="Calibri"/>
              </a:rPr>
              <a:t>Equilibrio (posiciones: paralelo, </a:t>
            </a:r>
            <a:r>
              <a:rPr lang="es-ES" dirty="0" err="1">
                <a:latin typeface="Dsignes Light"/>
                <a:cs typeface="Calibri"/>
              </a:rPr>
              <a:t>semi-tándem</a:t>
            </a:r>
            <a:r>
              <a:rPr lang="es-ES" dirty="0">
                <a:latin typeface="Dsignes Light"/>
                <a:cs typeface="Calibri"/>
              </a:rPr>
              <a:t>, tándem)</a:t>
            </a:r>
            <a:endParaRPr lang="es-ES" dirty="0">
              <a:latin typeface="Dsignes Light" panose="020B0604020202020204" charset="0"/>
            </a:endParaRPr>
          </a:p>
          <a:p>
            <a:pPr marL="1142365" lvl="2" indent="-227965">
              <a:spcAft>
                <a:spcPts val="600"/>
              </a:spcAft>
            </a:pPr>
            <a:r>
              <a:rPr lang="en-GB" dirty="0" err="1">
                <a:latin typeface="Dsignes Light" panose="020B0604020202020204" charset="0"/>
              </a:rPr>
              <a:t>Velocidad</a:t>
            </a:r>
            <a:r>
              <a:rPr lang="en-GB" dirty="0">
                <a:latin typeface="Dsignes Light" panose="020B0604020202020204" charset="0"/>
              </a:rPr>
              <a:t> de la </a:t>
            </a:r>
            <a:r>
              <a:rPr lang="en-GB" dirty="0" err="1">
                <a:latin typeface="Dsignes Light" panose="020B0604020202020204" charset="0"/>
              </a:rPr>
              <a:t>marcha</a:t>
            </a:r>
            <a:endParaRPr lang="en-GB" dirty="0">
              <a:latin typeface="Dsignes Light" panose="020B0604020202020204" charset="0"/>
            </a:endParaRPr>
          </a:p>
          <a:p>
            <a:pPr marL="1142365" lvl="2" indent="-227965">
              <a:spcAft>
                <a:spcPts val="600"/>
              </a:spcAft>
            </a:pPr>
            <a:r>
              <a:rPr lang="en-GB" dirty="0" err="1">
                <a:latin typeface="Dsignes Light" panose="020B0604020202020204" charset="0"/>
              </a:rPr>
              <a:t>Sentarse</a:t>
            </a:r>
            <a:r>
              <a:rPr lang="en-GB" dirty="0">
                <a:latin typeface="Dsignes Light" panose="020B0604020202020204" charset="0"/>
              </a:rPr>
              <a:t> y </a:t>
            </a:r>
            <a:r>
              <a:rPr lang="en-GB" dirty="0" err="1">
                <a:latin typeface="Dsignes Light" panose="020B0604020202020204" charset="0"/>
              </a:rPr>
              <a:t>levantarse</a:t>
            </a:r>
            <a:r>
              <a:rPr lang="en-GB" dirty="0">
                <a:latin typeface="Dsignes Light" panose="020B0604020202020204" charset="0"/>
              </a:rPr>
              <a:t> de una </a:t>
            </a:r>
            <a:r>
              <a:rPr lang="en-GB" dirty="0" err="1">
                <a:latin typeface="Dsignes Light" panose="020B0604020202020204" charset="0"/>
              </a:rPr>
              <a:t>silla</a:t>
            </a:r>
            <a:endParaRPr lang="en-GB" dirty="0">
              <a:latin typeface="Dsignes Light" panose="020B0604020202020204" charset="0"/>
            </a:endParaRPr>
          </a:p>
          <a:p>
            <a:pPr marL="685165" lvl="1" indent="-227965">
              <a:spcAft>
                <a:spcPts val="600"/>
              </a:spcAft>
            </a:pPr>
            <a:r>
              <a:rPr lang="en-GB" sz="2200" dirty="0" err="1">
                <a:latin typeface="Dsignes Light"/>
                <a:cs typeface="Calibri"/>
              </a:rPr>
              <a:t>Puntuación</a:t>
            </a:r>
            <a:r>
              <a:rPr lang="en-GB" sz="2200" dirty="0">
                <a:latin typeface="Dsignes Light"/>
                <a:cs typeface="Calibri"/>
              </a:rPr>
              <a:t> </a:t>
            </a:r>
            <a:r>
              <a:rPr lang="en-GB" sz="2200" dirty="0" err="1">
                <a:latin typeface="Dsignes Light"/>
                <a:cs typeface="Calibri"/>
              </a:rPr>
              <a:t>relativa</a:t>
            </a:r>
            <a:r>
              <a:rPr lang="en-GB" sz="2200" dirty="0">
                <a:latin typeface="Dsignes Light"/>
                <a:cs typeface="Calibri"/>
              </a:rPr>
              <a:t> a la </a:t>
            </a:r>
            <a:r>
              <a:rPr lang="en-GB" sz="2200" dirty="0" err="1">
                <a:latin typeface="Dsignes Light"/>
                <a:cs typeface="Calibri"/>
              </a:rPr>
              <a:t>capacidad</a:t>
            </a:r>
            <a:r>
              <a:rPr lang="en-GB" sz="2200" dirty="0">
                <a:latin typeface="Dsignes Light"/>
                <a:cs typeface="Calibri"/>
              </a:rPr>
              <a:t> </a:t>
            </a:r>
            <a:r>
              <a:rPr lang="en-GB" sz="2200" dirty="0" err="1">
                <a:latin typeface="Dsignes Light"/>
                <a:cs typeface="Calibri"/>
              </a:rPr>
              <a:t>física</a:t>
            </a:r>
            <a:r>
              <a:rPr lang="en-GB" sz="2200" dirty="0">
                <a:latin typeface="Dsignes Light"/>
                <a:cs typeface="Calibri"/>
              </a:rPr>
              <a:t> del </a:t>
            </a:r>
            <a:r>
              <a:rPr lang="en-GB" sz="2200" dirty="0" err="1">
                <a:latin typeface="Dsignes Light"/>
                <a:cs typeface="Calibri"/>
              </a:rPr>
              <a:t>paciente</a:t>
            </a:r>
            <a:endParaRPr lang="en-GB" sz="2200" i="1" strike="sngStrike" dirty="0">
              <a:highlight>
                <a:srgbClr val="FFFF00"/>
              </a:highlight>
              <a:latin typeface="Dsignes Light"/>
              <a:cs typeface="Calibri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BA35735-52F8-480F-AD18-AEE92B75FC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D871C30-C605-4600-84CF-57263BB367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D9EE144-989F-4555-88E9-2E744A704B8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r>
              <a:rPr lang="en-US"/>
              <a:t> </a:t>
            </a:r>
            <a:fld id="{57AF16DE-A0D5-4438-950F-5B1E159C2C28}" type="slidenum">
              <a:rPr lang="en-US" sz="1800" smtClean="0">
                <a:solidFill>
                  <a:schemeClr val="bg2"/>
                </a:solidFill>
              </a:rPr>
              <a:pPr algn="ctr"/>
              <a:t>3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50472C1-CF93-40DF-B851-860423E1529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039" y="915202"/>
            <a:ext cx="2188512" cy="37264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0735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CFAB478-7EFC-4B84-8125-4741C7DBF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2" y="789552"/>
            <a:ext cx="8399122" cy="425155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 err="1">
                <a:latin typeface="Dsignes Regular" panose="020B0604020202020204" charset="0"/>
              </a:rPr>
              <a:t>Evolución</a:t>
            </a:r>
            <a:r>
              <a:rPr lang="en-GB" dirty="0">
                <a:latin typeface="Dsignes Regular" panose="020B0604020202020204" charset="0"/>
              </a:rPr>
              <a:t> </a:t>
            </a:r>
            <a:r>
              <a:rPr lang="en-GB" dirty="0" err="1">
                <a:latin typeface="Dsignes Regular" panose="020B0604020202020204" charset="0"/>
              </a:rPr>
              <a:t>plataforma</a:t>
            </a:r>
            <a:r>
              <a:rPr lang="en-GB" dirty="0">
                <a:latin typeface="Dsignes Regular" panose="020B0604020202020204" charset="0"/>
              </a:rPr>
              <a:t> de </a:t>
            </a:r>
            <a:r>
              <a:rPr lang="en-GB" dirty="0" err="1">
                <a:latin typeface="Dsignes Regular" panose="020B0604020202020204" charset="0"/>
              </a:rPr>
              <a:t>equilibrio</a:t>
            </a:r>
            <a:r>
              <a:rPr lang="en-GB" dirty="0">
                <a:latin typeface="Dsignes Regular" panose="020B0604020202020204" charset="0"/>
              </a:rPr>
              <a:t>: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BA35735-52F8-480F-AD18-AEE92B75FC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SPPB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D871C30-C605-4600-84CF-57263BB367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 err="1"/>
              <a:t>Equilibrio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D9EE144-989F-4555-88E9-2E744A704B8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r>
              <a:rPr lang="en-US"/>
              <a:t> </a:t>
            </a:r>
            <a:fld id="{57AF16DE-A0D5-4438-950F-5B1E159C2C28}" type="slidenum">
              <a:rPr lang="en-US" sz="1800" smtClean="0">
                <a:solidFill>
                  <a:schemeClr val="bg2"/>
                </a:solidFill>
              </a:rPr>
              <a:pPr algn="ctr"/>
              <a:t>4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1683336-01A6-4DCC-B434-FD5F9AF06F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1" r="25067" b="34732"/>
          <a:stretch/>
        </p:blipFill>
        <p:spPr bwMode="auto">
          <a:xfrm>
            <a:off x="169526" y="1918540"/>
            <a:ext cx="4234912" cy="19935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n 11" descr="Imagen que contiene edificio, texto, pizarrón&#10;&#10;Descripción generada automáticamente">
            <a:extLst>
              <a:ext uri="{FF2B5EF4-FFF2-40B4-BE49-F238E27FC236}">
                <a16:creationId xmlns:a16="http://schemas.microsoft.com/office/drawing/2014/main" id="{6D4133BC-D8C6-47E4-B892-831C2A5CCA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15351" r="2092" b="17341"/>
          <a:stretch/>
        </p:blipFill>
        <p:spPr>
          <a:xfrm>
            <a:off x="4905700" y="1865538"/>
            <a:ext cx="3933440" cy="2099581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010A8EF9-74FF-4381-B3A4-8875D8B1EF84}"/>
              </a:ext>
            </a:extLst>
          </p:cNvPr>
          <p:cNvSpPr txBox="1"/>
          <p:nvPr/>
        </p:nvSpPr>
        <p:spPr>
          <a:xfrm>
            <a:off x="1371599" y="1549207"/>
            <a:ext cx="1477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u="sng" dirty="0"/>
              <a:t>Versión inicial</a:t>
            </a:r>
            <a:endParaRPr lang="en-US" u="sng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5BD6D1A-A623-4EF8-9228-B45F6D3082A7}"/>
              </a:ext>
            </a:extLst>
          </p:cNvPr>
          <p:cNvSpPr txBox="1"/>
          <p:nvPr/>
        </p:nvSpPr>
        <p:spPr>
          <a:xfrm>
            <a:off x="6133788" y="1496205"/>
            <a:ext cx="1506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u="sng" dirty="0"/>
              <a:t>Versión actual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403802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CFAB478-7EFC-4B84-8125-4741C7DBF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6" y="652631"/>
            <a:ext cx="8399122" cy="425155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 err="1">
                <a:latin typeface="Dsignes Regular" panose="020B0604020202020204" charset="0"/>
              </a:rPr>
              <a:t>Componentes</a:t>
            </a:r>
            <a:r>
              <a:rPr lang="en-GB" dirty="0">
                <a:latin typeface="Dsignes Regular" panose="020B0604020202020204" charset="0"/>
              </a:rPr>
              <a:t> </a:t>
            </a:r>
            <a:r>
              <a:rPr lang="en-GB" dirty="0" err="1">
                <a:latin typeface="Dsignes Regular" panose="020B0604020202020204" charset="0"/>
              </a:rPr>
              <a:t>plataforma</a:t>
            </a:r>
            <a:r>
              <a:rPr lang="en-GB" dirty="0">
                <a:latin typeface="Dsignes Regular" panose="020B0604020202020204" charset="0"/>
              </a:rPr>
              <a:t> de </a:t>
            </a:r>
            <a:r>
              <a:rPr lang="en-GB" dirty="0" err="1">
                <a:latin typeface="Dsignes Regular" panose="020B0604020202020204" charset="0"/>
              </a:rPr>
              <a:t>equilibrio</a:t>
            </a:r>
            <a:r>
              <a:rPr lang="en-GB" dirty="0">
                <a:latin typeface="Dsignes Regular" panose="020B0604020202020204" charset="0"/>
              </a:rPr>
              <a:t>: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BA35735-52F8-480F-AD18-AEE92B75FC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SPPB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D871C30-C605-4600-84CF-57263BB367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 err="1"/>
              <a:t>Equilibrio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D9EE144-989F-4555-88E9-2E744A704B8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r>
              <a:rPr lang="en-US"/>
              <a:t> </a:t>
            </a:r>
            <a:fld id="{57AF16DE-A0D5-4438-950F-5B1E159C2C28}" type="slidenum">
              <a:rPr lang="en-US" sz="1800" smtClean="0">
                <a:solidFill>
                  <a:schemeClr val="bg2"/>
                </a:solidFill>
              </a:rPr>
              <a:pPr algn="ctr"/>
              <a:t>5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0" name="Imagen 9" descr="Imagen que contiene tabla, camiseta, hombre&#10;&#10;Descripción generada automáticamente">
            <a:extLst>
              <a:ext uri="{FF2B5EF4-FFF2-40B4-BE49-F238E27FC236}">
                <a16:creationId xmlns:a16="http://schemas.microsoft.com/office/drawing/2014/main" id="{334A4DE9-D2F6-423C-A2BF-AB4F46744D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8" t="4476" r="11074"/>
          <a:stretch/>
        </p:blipFill>
        <p:spPr>
          <a:xfrm rot="5400000">
            <a:off x="1567431" y="1552041"/>
            <a:ext cx="2086504" cy="4617786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4EA23EC0-FC85-4B04-A2FE-0604C6B37EF3}"/>
              </a:ext>
            </a:extLst>
          </p:cNvPr>
          <p:cNvSpPr/>
          <p:nvPr/>
        </p:nvSpPr>
        <p:spPr>
          <a:xfrm>
            <a:off x="5975485" y="3559706"/>
            <a:ext cx="308344" cy="33813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D130FCF-9DF2-4DD0-A103-494B9B28C2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26" t="17141" r="63139" b="28052"/>
          <a:stretch/>
        </p:blipFill>
        <p:spPr>
          <a:xfrm>
            <a:off x="6227107" y="804553"/>
            <a:ext cx="1615742" cy="179508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48D2B41-20BC-4409-952A-4E2DBFDE68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07" t="25621" r="62274" b="61349"/>
          <a:stretch/>
        </p:blipFill>
        <p:spPr>
          <a:xfrm>
            <a:off x="3033907" y="1521198"/>
            <a:ext cx="2763167" cy="669851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0A4A93AD-12E2-48CB-9CFE-9F2B9A698EE5}"/>
              </a:ext>
            </a:extLst>
          </p:cNvPr>
          <p:cNvSpPr txBox="1"/>
          <p:nvPr/>
        </p:nvSpPr>
        <p:spPr>
          <a:xfrm>
            <a:off x="301791" y="1159115"/>
            <a:ext cx="1436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Arduino UNO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3052084E-3ADE-41F2-95CD-A63FDBDEF8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1897" y="2714007"/>
            <a:ext cx="3382383" cy="236766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2AFA0854-32EB-4BA1-9F3B-328EDD30F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513" y="1417395"/>
            <a:ext cx="1676401" cy="1185863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0D649E3E-2313-4752-853C-A29A827F7F4B}"/>
              </a:ext>
            </a:extLst>
          </p:cNvPr>
          <p:cNvSpPr txBox="1"/>
          <p:nvPr/>
        </p:nvSpPr>
        <p:spPr>
          <a:xfrm>
            <a:off x="1939891" y="1159115"/>
            <a:ext cx="1041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BT HC-05</a:t>
            </a:r>
            <a:endParaRPr lang="en-US" dirty="0"/>
          </a:p>
        </p:txBody>
      </p:sp>
      <p:pic>
        <p:nvPicPr>
          <p:cNvPr id="1028" name="Picture 4" descr="Módulo bluetooth HC-05 | Maker Creativo Store">
            <a:extLst>
              <a:ext uri="{FF2B5EF4-FFF2-40B4-BE49-F238E27FC236}">
                <a16:creationId xmlns:a16="http://schemas.microsoft.com/office/drawing/2014/main" id="{2A2D5BFC-DEE4-497C-86CF-0FF4044BAE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0" t="29255" r="3469" b="28094"/>
          <a:stretch/>
        </p:blipFill>
        <p:spPr bwMode="auto">
          <a:xfrm rot="5400000">
            <a:off x="1893390" y="1757163"/>
            <a:ext cx="1110046" cy="51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1E1BCCF5-CD40-4E16-83A7-AD5DE50E5BE6}"/>
              </a:ext>
            </a:extLst>
          </p:cNvPr>
          <p:cNvSpPr txBox="1"/>
          <p:nvPr/>
        </p:nvSpPr>
        <p:spPr>
          <a:xfrm>
            <a:off x="3005348" y="1169851"/>
            <a:ext cx="2791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FSR (</a:t>
            </a:r>
            <a:r>
              <a:rPr lang="es-ES" dirty="0" err="1"/>
              <a:t>Force</a:t>
            </a:r>
            <a:r>
              <a:rPr lang="es-ES" dirty="0"/>
              <a:t> </a:t>
            </a:r>
            <a:r>
              <a:rPr lang="es-ES" dirty="0" err="1"/>
              <a:t>Sensing</a:t>
            </a:r>
            <a:r>
              <a:rPr lang="es-ES" dirty="0"/>
              <a:t> Resistor)</a:t>
            </a:r>
            <a:endParaRPr lang="en-US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D4DACFB4-10C2-4806-99A7-7999F6FB9C31}"/>
              </a:ext>
            </a:extLst>
          </p:cNvPr>
          <p:cNvSpPr/>
          <p:nvPr/>
        </p:nvSpPr>
        <p:spPr>
          <a:xfrm>
            <a:off x="1392865" y="3019647"/>
            <a:ext cx="345601" cy="3483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ABBDCA49-E06A-46CE-8AAA-E3E2AC01C312}"/>
              </a:ext>
            </a:extLst>
          </p:cNvPr>
          <p:cNvSpPr/>
          <p:nvPr/>
        </p:nvSpPr>
        <p:spPr>
          <a:xfrm>
            <a:off x="2742669" y="3121172"/>
            <a:ext cx="345601" cy="3483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8E29CC4-EC8C-47EB-9AAD-42E505795884}"/>
              </a:ext>
            </a:extLst>
          </p:cNvPr>
          <p:cNvSpPr txBox="1"/>
          <p:nvPr/>
        </p:nvSpPr>
        <p:spPr>
          <a:xfrm>
            <a:off x="1997447" y="2753613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LEDs</a:t>
            </a:r>
            <a:endParaRPr lang="en-US" dirty="0"/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1AA3291C-E082-4DD3-B102-F4F767933786}"/>
              </a:ext>
            </a:extLst>
          </p:cNvPr>
          <p:cNvCxnSpPr>
            <a:cxnSpLocks/>
          </p:cNvCxnSpPr>
          <p:nvPr/>
        </p:nvCxnSpPr>
        <p:spPr>
          <a:xfrm flipH="1">
            <a:off x="1744729" y="3089414"/>
            <a:ext cx="342839" cy="1409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9BB4D545-3EFF-497E-850C-4549E69EF3F8}"/>
              </a:ext>
            </a:extLst>
          </p:cNvPr>
          <p:cNvCxnSpPr>
            <a:cxnSpLocks/>
          </p:cNvCxnSpPr>
          <p:nvPr/>
        </p:nvCxnSpPr>
        <p:spPr>
          <a:xfrm>
            <a:off x="2448413" y="3089414"/>
            <a:ext cx="271509" cy="1479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7DDADD7C-74C8-42EC-8F03-ED018B5E296C}"/>
              </a:ext>
            </a:extLst>
          </p:cNvPr>
          <p:cNvSpPr/>
          <p:nvPr/>
        </p:nvSpPr>
        <p:spPr>
          <a:xfrm>
            <a:off x="6643688" y="976313"/>
            <a:ext cx="228600" cy="142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F18FF312-8335-4D20-804C-E4F0AFDDE2C3}"/>
              </a:ext>
            </a:extLst>
          </p:cNvPr>
          <p:cNvSpPr/>
          <p:nvPr/>
        </p:nvSpPr>
        <p:spPr>
          <a:xfrm>
            <a:off x="6584950" y="1723108"/>
            <a:ext cx="673100" cy="4247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6586C3E-64B1-4C00-A4FA-F63A99158D3A}"/>
              </a:ext>
            </a:extLst>
          </p:cNvPr>
          <p:cNvSpPr txBox="1"/>
          <p:nvPr/>
        </p:nvSpPr>
        <p:spPr>
          <a:xfrm>
            <a:off x="6495784" y="1864985"/>
            <a:ext cx="524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FSR</a:t>
            </a:r>
            <a:endParaRPr lang="en-US" sz="11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601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BA35735-52F8-480F-AD18-AEE92B75FC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SPPB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D871C30-C605-4600-84CF-57263BB367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 err="1"/>
              <a:t>Equilibrio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D9EE144-989F-4555-88E9-2E744A704B8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r>
              <a:rPr lang="en-US"/>
              <a:t> </a:t>
            </a:r>
            <a:fld id="{57AF16DE-A0D5-4438-950F-5B1E159C2C28}" type="slidenum">
              <a:rPr lang="en-US" sz="1800" smtClean="0">
                <a:solidFill>
                  <a:schemeClr val="bg2"/>
                </a:solidFill>
              </a:rPr>
              <a:pPr algn="ctr"/>
              <a:t>6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3" name="Marcador de contenido 1">
            <a:extLst>
              <a:ext uri="{FF2B5EF4-FFF2-40B4-BE49-F238E27FC236}">
                <a16:creationId xmlns:a16="http://schemas.microsoft.com/office/drawing/2014/main" id="{F09B29E0-7143-4E69-9747-87D4B3F2C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2" y="789552"/>
            <a:ext cx="8399122" cy="425155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 err="1">
                <a:latin typeface="Dsignes Regular" panose="020B0604020202020204" charset="0"/>
              </a:rPr>
              <a:t>Funcionamiento</a:t>
            </a:r>
            <a:r>
              <a:rPr lang="en-GB" dirty="0">
                <a:latin typeface="Dsignes Regular" panose="020B0604020202020204" charset="0"/>
              </a:rPr>
              <a:t> software </a:t>
            </a:r>
            <a:r>
              <a:rPr lang="en-GB" dirty="0" err="1">
                <a:latin typeface="Dsignes Regular" panose="020B0604020202020204" charset="0"/>
              </a:rPr>
              <a:t>plataforma</a:t>
            </a:r>
            <a:r>
              <a:rPr lang="en-GB" dirty="0">
                <a:latin typeface="Dsignes Regular" panose="020B0604020202020204" charset="0"/>
              </a:rPr>
              <a:t> de </a:t>
            </a:r>
            <a:r>
              <a:rPr lang="en-GB" dirty="0" err="1">
                <a:latin typeface="Dsignes Regular" panose="020B0604020202020204" charset="0"/>
              </a:rPr>
              <a:t>equilibrio</a:t>
            </a:r>
            <a:r>
              <a:rPr lang="en-GB" dirty="0">
                <a:latin typeface="Dsignes Regular" panose="020B0604020202020204" charset="0"/>
              </a:rPr>
              <a:t>:</a:t>
            </a:r>
          </a:p>
        </p:txBody>
      </p:sp>
      <p:graphicFrame>
        <p:nvGraphicFramePr>
          <p:cNvPr id="14" name="Tabla 11">
            <a:extLst>
              <a:ext uri="{FF2B5EF4-FFF2-40B4-BE49-F238E27FC236}">
                <a16:creationId xmlns:a16="http://schemas.microsoft.com/office/drawing/2014/main" id="{C4F5E726-B1B2-4B0B-B8EF-E02AC17E08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468283"/>
              </p:ext>
            </p:extLst>
          </p:nvPr>
        </p:nvGraphicFramePr>
        <p:xfrm>
          <a:off x="4650929" y="1517096"/>
          <a:ext cx="3312858" cy="3250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2858">
                  <a:extLst>
                    <a:ext uri="{9D8B030D-6E8A-4147-A177-3AD203B41FA5}">
                      <a16:colId xmlns:a16="http://schemas.microsoft.com/office/drawing/2014/main" val="3873119690"/>
                    </a:ext>
                  </a:extLst>
                </a:gridCol>
              </a:tblGrid>
              <a:tr h="436143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Arduino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8270486"/>
                  </a:ext>
                </a:extLst>
              </a:tr>
              <a:tr h="436143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ON/OFF </a:t>
                      </a:r>
                      <a:r>
                        <a:rPr lang="es-ES" dirty="0" err="1"/>
                        <a:t>LEDs</a:t>
                      </a:r>
                      <a:r>
                        <a:rPr lang="es-ES" dirty="0"/>
                        <a:t> prueba X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6671844"/>
                  </a:ext>
                </a:extLst>
              </a:tr>
              <a:tr h="43614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542562"/>
                  </a:ext>
                </a:extLst>
              </a:tr>
              <a:tr h="752798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Iniciar </a:t>
                      </a:r>
                      <a:r>
                        <a:rPr lang="es-ES" dirty="0" err="1"/>
                        <a:t>Timer</a:t>
                      </a:r>
                      <a:r>
                        <a:rPr lang="es-ES" dirty="0"/>
                        <a:t> 10 s y comprueba valor de los canales del ADC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929435"/>
                  </a:ext>
                </a:extLst>
              </a:tr>
              <a:tr h="43614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410673"/>
                  </a:ext>
                </a:extLst>
              </a:tr>
              <a:tr h="752798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Notifica pérdida de equilibrio o prueba completada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5213947"/>
                  </a:ext>
                </a:extLst>
              </a:tr>
            </a:tbl>
          </a:graphicData>
        </a:graphic>
      </p:graphicFrame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68947FC6-3117-499E-A5C6-68B16B6162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557175"/>
              </p:ext>
            </p:extLst>
          </p:nvPr>
        </p:nvGraphicFramePr>
        <p:xfrm>
          <a:off x="785752" y="1517094"/>
          <a:ext cx="3088402" cy="3250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8402">
                  <a:extLst>
                    <a:ext uri="{9D8B030D-6E8A-4147-A177-3AD203B41FA5}">
                      <a16:colId xmlns:a16="http://schemas.microsoft.com/office/drawing/2014/main" val="144846576"/>
                    </a:ext>
                  </a:extLst>
                </a:gridCol>
              </a:tblGrid>
              <a:tr h="439048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APP Android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2219052"/>
                  </a:ext>
                </a:extLst>
              </a:tr>
              <a:tr h="439048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Realizar prueba X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4447855"/>
                  </a:ext>
                </a:extLst>
              </a:tr>
              <a:tr h="43904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535869"/>
                  </a:ext>
                </a:extLst>
              </a:tr>
              <a:tr h="742136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Inicio prueba X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6083663"/>
                  </a:ext>
                </a:extLst>
              </a:tr>
              <a:tr h="43768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465263"/>
                  </a:ext>
                </a:extLst>
              </a:tr>
              <a:tr h="753211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Cálculo puntuaciones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7243030"/>
                  </a:ext>
                </a:extLst>
              </a:tr>
            </a:tbl>
          </a:graphicData>
        </a:graphic>
      </p:graphicFrame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231FB83E-C01B-499C-B930-F0BFD59827B2}"/>
              </a:ext>
            </a:extLst>
          </p:cNvPr>
          <p:cNvCxnSpPr/>
          <p:nvPr/>
        </p:nvCxnSpPr>
        <p:spPr>
          <a:xfrm>
            <a:off x="3874154" y="2169042"/>
            <a:ext cx="77677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3D62E995-D054-4676-BE66-9E43261EB668}"/>
              </a:ext>
            </a:extLst>
          </p:cNvPr>
          <p:cNvCxnSpPr/>
          <p:nvPr/>
        </p:nvCxnSpPr>
        <p:spPr>
          <a:xfrm>
            <a:off x="3874153" y="3166988"/>
            <a:ext cx="77677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C720BBC7-DAFA-4121-9A1F-87EB86D26F93}"/>
              </a:ext>
            </a:extLst>
          </p:cNvPr>
          <p:cNvCxnSpPr>
            <a:cxnSpLocks/>
          </p:cNvCxnSpPr>
          <p:nvPr/>
        </p:nvCxnSpPr>
        <p:spPr>
          <a:xfrm flipH="1">
            <a:off x="3874153" y="4403909"/>
            <a:ext cx="77677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404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CFAB478-7EFC-4B84-8125-4741C7DBF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2" y="789552"/>
            <a:ext cx="8399122" cy="425155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 err="1">
                <a:latin typeface="Dsignes Regular" panose="020B0604020202020204" charset="0"/>
              </a:rPr>
              <a:t>Evolución</a:t>
            </a:r>
            <a:r>
              <a:rPr lang="en-GB" dirty="0">
                <a:latin typeface="Dsignes Regular" panose="020B0604020202020204" charset="0"/>
              </a:rPr>
              <a:t> del </a:t>
            </a:r>
            <a:r>
              <a:rPr lang="en-GB" dirty="0" err="1">
                <a:latin typeface="Dsignes Regular" panose="020B0604020202020204" charset="0"/>
              </a:rPr>
              <a:t>medidor</a:t>
            </a:r>
            <a:r>
              <a:rPr lang="en-GB" dirty="0">
                <a:latin typeface="Dsignes Regular" panose="020B0604020202020204" charset="0"/>
              </a:rPr>
              <a:t> de </a:t>
            </a:r>
            <a:r>
              <a:rPr lang="en-GB" dirty="0" err="1">
                <a:latin typeface="Dsignes Regular" panose="020B0604020202020204" charset="0"/>
              </a:rPr>
              <a:t>velocidad</a:t>
            </a:r>
            <a:r>
              <a:rPr lang="en-GB" dirty="0">
                <a:latin typeface="Dsignes Regular" panose="020B0604020202020204" charset="0"/>
              </a:rPr>
              <a:t> de la </a:t>
            </a:r>
            <a:r>
              <a:rPr lang="en-GB" dirty="0" err="1">
                <a:latin typeface="Dsignes Regular" panose="020B0604020202020204" charset="0"/>
              </a:rPr>
              <a:t>marcha</a:t>
            </a:r>
            <a:r>
              <a:rPr lang="en-GB" dirty="0">
                <a:latin typeface="Dsignes Regular" panose="020B0604020202020204" charset="0"/>
              </a:rPr>
              <a:t>: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BA35735-52F8-480F-AD18-AEE92B75FC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SPPB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D871C30-C605-4600-84CF-57263BB367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 err="1"/>
              <a:t>Velocidad</a:t>
            </a:r>
            <a:r>
              <a:rPr lang="en-GB" dirty="0"/>
              <a:t> de la </a:t>
            </a:r>
            <a:r>
              <a:rPr lang="en-GB" dirty="0" err="1"/>
              <a:t>marcha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D9EE144-989F-4555-88E9-2E744A704B8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r>
              <a:rPr lang="en-US"/>
              <a:t> </a:t>
            </a:r>
            <a:fld id="{57AF16DE-A0D5-4438-950F-5B1E159C2C28}" type="slidenum">
              <a:rPr lang="en-US" sz="1800" smtClean="0">
                <a:solidFill>
                  <a:schemeClr val="bg2"/>
                </a:solidFill>
              </a:rPr>
              <a:pPr algn="ctr"/>
              <a:t>7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3145E44-04B6-4B17-A553-1BA6DBDB7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42" y="2178045"/>
            <a:ext cx="1113304" cy="50143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712A7F8-BAEA-4C39-A11D-6993AC189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092" y="2178045"/>
            <a:ext cx="1113304" cy="501434"/>
          </a:xfrm>
          <a:prstGeom prst="rect">
            <a:avLst/>
          </a:prstGeom>
        </p:spPr>
      </p:pic>
      <p:pic>
        <p:nvPicPr>
          <p:cNvPr id="12" name="Imagen 11" descr="Imagen que contiene calle, bicicleta, banqueta, lado&#10;&#10;Descripción generada automáticamente">
            <a:extLst>
              <a:ext uri="{FF2B5EF4-FFF2-40B4-BE49-F238E27FC236}">
                <a16:creationId xmlns:a16="http://schemas.microsoft.com/office/drawing/2014/main" id="{19ED1352-A658-46B5-BC4E-490929C919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53" t="11166" r="5561" b="4363"/>
          <a:stretch/>
        </p:blipFill>
        <p:spPr>
          <a:xfrm>
            <a:off x="4328695" y="1839205"/>
            <a:ext cx="1967023" cy="2650434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466919A2-9F7A-4CDA-81BE-ACEDA0898B09}"/>
              </a:ext>
            </a:extLst>
          </p:cNvPr>
          <p:cNvSpPr txBox="1"/>
          <p:nvPr/>
        </p:nvSpPr>
        <p:spPr>
          <a:xfrm>
            <a:off x="1357170" y="1348038"/>
            <a:ext cx="1477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u="sng" dirty="0"/>
              <a:t>Versión inicial</a:t>
            </a:r>
            <a:endParaRPr lang="en-US" u="sng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CF06961-2FD2-43BE-AB9F-2F34594C01B7}"/>
              </a:ext>
            </a:extLst>
          </p:cNvPr>
          <p:cNvSpPr txBox="1"/>
          <p:nvPr/>
        </p:nvSpPr>
        <p:spPr>
          <a:xfrm>
            <a:off x="5542080" y="1348038"/>
            <a:ext cx="1506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u="sng" dirty="0"/>
              <a:t>Versión actual</a:t>
            </a:r>
            <a:endParaRPr lang="en-US" u="sng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2E329059-2E1B-4E06-9B3A-0F093FCC344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788" y="1717370"/>
            <a:ext cx="3089910" cy="231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69ABD345-8814-4BB7-AC6B-4568E77439DB}"/>
              </a:ext>
            </a:extLst>
          </p:cNvPr>
          <p:cNvSpPr txBox="1"/>
          <p:nvPr/>
        </p:nvSpPr>
        <p:spPr>
          <a:xfrm>
            <a:off x="89828" y="2825741"/>
            <a:ext cx="4238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Basado en dos sensores de ultrasonidos al inicio y fin del recorrido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Solo información de velocidad media</a:t>
            </a:r>
            <a:endParaRPr lang="en-US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8A4EB933-57E5-484A-A379-A07AB6DB5CBC}"/>
              </a:ext>
            </a:extLst>
          </p:cNvPr>
          <p:cNvPicPr/>
          <p:nvPr/>
        </p:nvPicPr>
        <p:blipFill rotWithShape="1">
          <a:blip r:embed="rId6"/>
          <a:srcRect l="5230" t="12340" r="6885" b="8125"/>
          <a:stretch/>
        </p:blipFill>
        <p:spPr bwMode="auto">
          <a:xfrm>
            <a:off x="6882241" y="3994714"/>
            <a:ext cx="1498986" cy="11632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56044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BA35735-52F8-480F-AD18-AEE92B75FC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SPPB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D871C30-C605-4600-84CF-57263BB367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 err="1"/>
              <a:t>Velocidad</a:t>
            </a:r>
            <a:r>
              <a:rPr lang="en-GB" dirty="0"/>
              <a:t> de la </a:t>
            </a:r>
            <a:r>
              <a:rPr lang="en-GB" dirty="0" err="1"/>
              <a:t>marcha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D9EE144-989F-4555-88E9-2E744A704B8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r>
              <a:rPr lang="en-US"/>
              <a:t> </a:t>
            </a:r>
            <a:fld id="{57AF16DE-A0D5-4438-950F-5B1E159C2C28}" type="slidenum">
              <a:rPr lang="en-US" sz="1800" smtClean="0">
                <a:solidFill>
                  <a:schemeClr val="bg2"/>
                </a:solidFill>
              </a:rPr>
              <a:pPr algn="ctr"/>
              <a:t>8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1BD3F599-FA94-486C-923D-B15E43256A2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 rot="5400000">
            <a:off x="1226645" y="1317448"/>
            <a:ext cx="2548377" cy="3628695"/>
          </a:xfrm>
          <a:prstGeom prst="rect">
            <a:avLst/>
          </a:prstGeom>
        </p:spPr>
      </p:pic>
      <p:sp>
        <p:nvSpPr>
          <p:cNvPr id="25" name="Marcador de contenido 1">
            <a:extLst>
              <a:ext uri="{FF2B5EF4-FFF2-40B4-BE49-F238E27FC236}">
                <a16:creationId xmlns:a16="http://schemas.microsoft.com/office/drawing/2014/main" id="{0B84670F-29CC-4DB5-93C9-8E0C797E1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6" y="652631"/>
            <a:ext cx="8399122" cy="425155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 err="1">
                <a:latin typeface="Dsignes Regular" panose="020B0604020202020204" charset="0"/>
              </a:rPr>
              <a:t>Componentes</a:t>
            </a:r>
            <a:r>
              <a:rPr lang="en-GB" dirty="0">
                <a:latin typeface="Dsignes Regular" panose="020B0604020202020204" charset="0"/>
              </a:rPr>
              <a:t> </a:t>
            </a:r>
            <a:r>
              <a:rPr lang="en-GB" dirty="0" err="1">
                <a:latin typeface="Dsignes Regular" panose="020B0604020202020204" charset="0"/>
              </a:rPr>
              <a:t>medidor</a:t>
            </a:r>
            <a:r>
              <a:rPr lang="en-GB" dirty="0">
                <a:latin typeface="Dsignes Regular" panose="020B0604020202020204" charset="0"/>
              </a:rPr>
              <a:t> de </a:t>
            </a:r>
            <a:r>
              <a:rPr lang="en-GB" dirty="0" err="1">
                <a:latin typeface="Dsignes Regular" panose="020B0604020202020204" charset="0"/>
              </a:rPr>
              <a:t>velocidad</a:t>
            </a:r>
            <a:r>
              <a:rPr lang="en-GB" dirty="0">
                <a:latin typeface="Dsignes Regular" panose="020B0604020202020204" charset="0"/>
              </a:rPr>
              <a:t>: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4FF003D-A4C4-4DA8-AA0C-268BF44CDDC8}"/>
              </a:ext>
            </a:extLst>
          </p:cNvPr>
          <p:cNvSpPr txBox="1"/>
          <p:nvPr/>
        </p:nvSpPr>
        <p:spPr>
          <a:xfrm>
            <a:off x="362874" y="1534359"/>
            <a:ext cx="941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Baterías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F46EF79D-90A5-4A97-B8E6-83234FBB36DB}"/>
              </a:ext>
            </a:extLst>
          </p:cNvPr>
          <p:cNvSpPr txBox="1"/>
          <p:nvPr/>
        </p:nvSpPr>
        <p:spPr>
          <a:xfrm>
            <a:off x="2549066" y="4369764"/>
            <a:ext cx="2020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/>
              <a:t>Módulo de carga</a:t>
            </a:r>
          </a:p>
          <a:p>
            <a:pPr algn="ctr"/>
            <a:r>
              <a:rPr lang="es-ES" dirty="0"/>
              <a:t>y convertidor de 5V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C8B4D40E-9912-471F-ABEF-2282A8475208}"/>
              </a:ext>
            </a:extLst>
          </p:cNvPr>
          <p:cNvSpPr txBox="1"/>
          <p:nvPr/>
        </p:nvSpPr>
        <p:spPr>
          <a:xfrm>
            <a:off x="2817522" y="1566728"/>
            <a:ext cx="2452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Microcontrolador ESP32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A47E5522-BBAF-4B55-A502-F2A979180E3E}"/>
              </a:ext>
            </a:extLst>
          </p:cNvPr>
          <p:cNvSpPr txBox="1"/>
          <p:nvPr/>
        </p:nvSpPr>
        <p:spPr>
          <a:xfrm>
            <a:off x="833612" y="4372228"/>
            <a:ext cx="1793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Medidor láser M703A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8B2503EC-290D-4D86-8194-D6ACBBDBE6AD}"/>
              </a:ext>
            </a:extLst>
          </p:cNvPr>
          <p:cNvSpPr txBox="1"/>
          <p:nvPr/>
        </p:nvSpPr>
        <p:spPr>
          <a:xfrm>
            <a:off x="1304350" y="1197396"/>
            <a:ext cx="2039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Interruptor ON/OFF</a:t>
            </a:r>
          </a:p>
        </p:txBody>
      </p:sp>
      <p:sp>
        <p:nvSpPr>
          <p:cNvPr id="38" name="Marcador de contenido 1">
            <a:extLst>
              <a:ext uri="{FF2B5EF4-FFF2-40B4-BE49-F238E27FC236}">
                <a16:creationId xmlns:a16="http://schemas.microsoft.com/office/drawing/2014/main" id="{13B46D3B-BA79-43BE-AD7F-49D7FBD9E806}"/>
              </a:ext>
            </a:extLst>
          </p:cNvPr>
          <p:cNvSpPr txBox="1">
            <a:spLocks/>
          </p:cNvSpPr>
          <p:nvPr/>
        </p:nvSpPr>
        <p:spPr>
          <a:xfrm>
            <a:off x="4810480" y="2317857"/>
            <a:ext cx="4146648" cy="168762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51BA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1B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1BA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1B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1B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Características módulo láser:</a:t>
            </a:r>
          </a:p>
          <a:p>
            <a:pPr marL="742939" lvl="1" indent="-285750"/>
            <a:r>
              <a:rPr lang="es-ES" dirty="0"/>
              <a:t>Por defecto 8Hz</a:t>
            </a:r>
          </a:p>
          <a:p>
            <a:pPr marL="742939" lvl="1" indent="-285750"/>
            <a:r>
              <a:rPr lang="es-ES" dirty="0"/>
              <a:t>Programado 57 Hz</a:t>
            </a:r>
          </a:p>
          <a:p>
            <a:pPr marL="742939" lvl="1" indent="-285750"/>
            <a:r>
              <a:rPr lang="es-ES" dirty="0"/>
              <a:t>Resolución de 1mm</a:t>
            </a:r>
          </a:p>
          <a:p>
            <a:pPr marL="742939" lvl="1" indent="-285750"/>
            <a:r>
              <a:rPr lang="es-ES" dirty="0"/>
              <a:t>Distancia hasta 40 m</a:t>
            </a:r>
          </a:p>
          <a:p>
            <a:pPr>
              <a:spcAft>
                <a:spcPts val="600"/>
              </a:spcAft>
            </a:pPr>
            <a:endParaRPr lang="en-GB" dirty="0">
              <a:solidFill>
                <a:srgbClr val="7030A0"/>
              </a:solidFill>
              <a:latin typeface="Dsignes Regular" panose="020B0604020202020204" charset="0"/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BEC6117C-A086-49FD-B782-8400BC52991B}"/>
              </a:ext>
            </a:extLst>
          </p:cNvPr>
          <p:cNvCxnSpPr/>
          <p:nvPr/>
        </p:nvCxnSpPr>
        <p:spPr>
          <a:xfrm>
            <a:off x="1053446" y="1857607"/>
            <a:ext cx="419300" cy="8858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9B802755-36F4-46A5-87E0-E9568764C2AE}"/>
              </a:ext>
            </a:extLst>
          </p:cNvPr>
          <p:cNvCxnSpPr>
            <a:cxnSpLocks/>
          </p:cNvCxnSpPr>
          <p:nvPr/>
        </p:nvCxnSpPr>
        <p:spPr>
          <a:xfrm>
            <a:off x="2144232" y="1505411"/>
            <a:ext cx="175483" cy="6937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0B8CFD2E-3905-499D-96C6-4D14D3DD0AAA}"/>
              </a:ext>
            </a:extLst>
          </p:cNvPr>
          <p:cNvCxnSpPr>
            <a:cxnSpLocks/>
          </p:cNvCxnSpPr>
          <p:nvPr/>
        </p:nvCxnSpPr>
        <p:spPr>
          <a:xfrm flipH="1">
            <a:off x="2997647" y="1842372"/>
            <a:ext cx="480900" cy="7615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F5CC76C3-E8B2-41E0-BD5A-796B025FCC03}"/>
              </a:ext>
            </a:extLst>
          </p:cNvPr>
          <p:cNvCxnSpPr>
            <a:cxnSpLocks/>
          </p:cNvCxnSpPr>
          <p:nvPr/>
        </p:nvCxnSpPr>
        <p:spPr>
          <a:xfrm flipV="1">
            <a:off x="1844886" y="3131795"/>
            <a:ext cx="1241996" cy="13290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275D1B9E-DA3E-47EF-8748-2AC20B1AA3C5}"/>
              </a:ext>
            </a:extLst>
          </p:cNvPr>
          <p:cNvCxnSpPr>
            <a:cxnSpLocks/>
          </p:cNvCxnSpPr>
          <p:nvPr/>
        </p:nvCxnSpPr>
        <p:spPr>
          <a:xfrm flipH="1" flipV="1">
            <a:off x="3438263" y="3841843"/>
            <a:ext cx="40006" cy="6040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097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BA35735-52F8-480F-AD18-AEE92B75FC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SPPB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D871C30-C605-4600-84CF-57263BB367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 err="1"/>
              <a:t>Velocidad</a:t>
            </a:r>
            <a:r>
              <a:rPr lang="en-GB" dirty="0"/>
              <a:t> de la </a:t>
            </a:r>
            <a:r>
              <a:rPr lang="en-GB" dirty="0" err="1"/>
              <a:t>marcha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D9EE144-989F-4555-88E9-2E744A704B8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r>
              <a:rPr lang="en-US"/>
              <a:t> </a:t>
            </a:r>
            <a:fld id="{57AF16DE-A0D5-4438-950F-5B1E159C2C28}" type="slidenum">
              <a:rPr lang="en-US" sz="1800" smtClean="0">
                <a:solidFill>
                  <a:schemeClr val="bg2"/>
                </a:solidFill>
              </a:rPr>
              <a:pPr algn="ctr"/>
              <a:t>9</a:t>
            </a:fld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58F508A4-8416-4BCC-B5C4-C3831DBCBE05}"/>
              </a:ext>
            </a:extLst>
          </p:cNvPr>
          <p:cNvCxnSpPr/>
          <p:nvPr/>
        </p:nvCxnSpPr>
        <p:spPr>
          <a:xfrm>
            <a:off x="1212111" y="4530258"/>
            <a:ext cx="708128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F5C3D320-6E93-4A2C-AC89-0DC806D6DEF6}"/>
              </a:ext>
            </a:extLst>
          </p:cNvPr>
          <p:cNvCxnSpPr/>
          <p:nvPr/>
        </p:nvCxnSpPr>
        <p:spPr>
          <a:xfrm>
            <a:off x="1222745" y="4443868"/>
            <a:ext cx="0" cy="1701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3CFDE49C-0ABE-4311-AA57-823BB7DF6C1B}"/>
              </a:ext>
            </a:extLst>
          </p:cNvPr>
          <p:cNvCxnSpPr/>
          <p:nvPr/>
        </p:nvCxnSpPr>
        <p:spPr>
          <a:xfrm>
            <a:off x="8286335" y="4447406"/>
            <a:ext cx="0" cy="1701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2C56CB6D-A3D2-4058-B95F-12B35CCE3382}"/>
              </a:ext>
            </a:extLst>
          </p:cNvPr>
          <p:cNvCxnSpPr/>
          <p:nvPr/>
        </p:nvCxnSpPr>
        <p:spPr>
          <a:xfrm>
            <a:off x="1750830" y="4440316"/>
            <a:ext cx="0" cy="1701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73D3BE1-2674-4C1C-A41F-0DEC0EB75FDE}"/>
              </a:ext>
            </a:extLst>
          </p:cNvPr>
          <p:cNvSpPr/>
          <p:nvPr/>
        </p:nvSpPr>
        <p:spPr>
          <a:xfrm>
            <a:off x="258726" y="4282390"/>
            <a:ext cx="686482" cy="50015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47F44686-A2C6-440B-B0E7-1CAB6E832BB0}"/>
              </a:ext>
            </a:extLst>
          </p:cNvPr>
          <p:cNvCxnSpPr/>
          <p:nvPr/>
        </p:nvCxnSpPr>
        <p:spPr>
          <a:xfrm>
            <a:off x="3072812" y="4443854"/>
            <a:ext cx="0" cy="1701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brir llave 18">
            <a:extLst>
              <a:ext uri="{FF2B5EF4-FFF2-40B4-BE49-F238E27FC236}">
                <a16:creationId xmlns:a16="http://schemas.microsoft.com/office/drawing/2014/main" id="{0527674B-D353-4489-84AE-1478A21285EA}"/>
              </a:ext>
            </a:extLst>
          </p:cNvPr>
          <p:cNvSpPr/>
          <p:nvPr/>
        </p:nvSpPr>
        <p:spPr>
          <a:xfrm rot="5400000">
            <a:off x="5535270" y="1583827"/>
            <a:ext cx="272816" cy="5220578"/>
          </a:xfrm>
          <a:prstGeom prst="lef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brir llave 19">
            <a:extLst>
              <a:ext uri="{FF2B5EF4-FFF2-40B4-BE49-F238E27FC236}">
                <a16:creationId xmlns:a16="http://schemas.microsoft.com/office/drawing/2014/main" id="{151089AA-B817-4947-8341-151FDF578001}"/>
              </a:ext>
            </a:extLst>
          </p:cNvPr>
          <p:cNvSpPr/>
          <p:nvPr/>
        </p:nvSpPr>
        <p:spPr>
          <a:xfrm rot="5400000">
            <a:off x="4874279" y="421189"/>
            <a:ext cx="272816" cy="6542560"/>
          </a:xfrm>
          <a:prstGeom prst="lef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4D465CAA-7113-4260-B488-49190114CA6E}"/>
              </a:ext>
            </a:extLst>
          </p:cNvPr>
          <p:cNvCxnSpPr>
            <a:cxnSpLocks/>
          </p:cNvCxnSpPr>
          <p:nvPr/>
        </p:nvCxnSpPr>
        <p:spPr>
          <a:xfrm flipV="1">
            <a:off x="1218937" y="4610437"/>
            <a:ext cx="2022" cy="23272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615DDD6-3D39-449C-B24F-5C8856E323C6}"/>
              </a:ext>
            </a:extLst>
          </p:cNvPr>
          <p:cNvSpPr txBox="1"/>
          <p:nvPr/>
        </p:nvSpPr>
        <p:spPr>
          <a:xfrm>
            <a:off x="978235" y="4773987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accent3">
                    <a:lumMod val="75000"/>
                  </a:schemeClr>
                </a:solidFill>
              </a:rPr>
              <a:t>0 m láser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C87C5F10-A85C-4619-919A-8D557F2AECB9}"/>
              </a:ext>
            </a:extLst>
          </p:cNvPr>
          <p:cNvCxnSpPr>
            <a:cxnSpLocks/>
          </p:cNvCxnSpPr>
          <p:nvPr/>
        </p:nvCxnSpPr>
        <p:spPr>
          <a:xfrm>
            <a:off x="978351" y="3799878"/>
            <a:ext cx="734304" cy="6404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26A6D21-046C-4D8C-9028-66C58932E9DC}"/>
              </a:ext>
            </a:extLst>
          </p:cNvPr>
          <p:cNvSpPr txBox="1"/>
          <p:nvPr/>
        </p:nvSpPr>
        <p:spPr>
          <a:xfrm>
            <a:off x="21208" y="3450620"/>
            <a:ext cx="1892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3">
                    <a:lumMod val="75000"/>
                  </a:schemeClr>
                </a:solidFill>
              </a:rPr>
              <a:t>Posición inicial paciente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7" name="Abrir llave 26">
            <a:extLst>
              <a:ext uri="{FF2B5EF4-FFF2-40B4-BE49-F238E27FC236}">
                <a16:creationId xmlns:a16="http://schemas.microsoft.com/office/drawing/2014/main" id="{53FEF2AC-9449-4013-9586-95DBC26C288F}"/>
              </a:ext>
            </a:extLst>
          </p:cNvPr>
          <p:cNvSpPr/>
          <p:nvPr/>
        </p:nvSpPr>
        <p:spPr>
          <a:xfrm rot="5400000">
            <a:off x="2263990" y="3534481"/>
            <a:ext cx="272816" cy="1321981"/>
          </a:xfrm>
          <a:prstGeom prst="lef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C448AFBE-856B-47F6-9A5A-45AD06D66249}"/>
              </a:ext>
            </a:extLst>
          </p:cNvPr>
          <p:cNvSpPr txBox="1"/>
          <p:nvPr/>
        </p:nvSpPr>
        <p:spPr>
          <a:xfrm>
            <a:off x="1891348" y="3736777"/>
            <a:ext cx="101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accent3">
                    <a:lumMod val="75000"/>
                  </a:schemeClr>
                </a:solidFill>
              </a:rPr>
              <a:t>2 metros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A91484A-EB5B-4328-AA41-A4CBE366C79F}"/>
              </a:ext>
            </a:extLst>
          </p:cNvPr>
          <p:cNvSpPr txBox="1"/>
          <p:nvPr/>
        </p:nvSpPr>
        <p:spPr>
          <a:xfrm>
            <a:off x="4500139" y="3746582"/>
            <a:ext cx="2343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accent3">
                    <a:lumMod val="75000"/>
                  </a:schemeClr>
                </a:solidFill>
              </a:rPr>
              <a:t>Distancia sin arrancada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29368BEC-93A6-4DE7-98BE-17B0D8333D90}"/>
              </a:ext>
            </a:extLst>
          </p:cNvPr>
          <p:cNvSpPr txBox="1"/>
          <p:nvPr/>
        </p:nvSpPr>
        <p:spPr>
          <a:xfrm>
            <a:off x="3801638" y="3247897"/>
            <a:ext cx="241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accent3">
                    <a:lumMod val="75000"/>
                  </a:schemeClr>
                </a:solidFill>
              </a:rPr>
              <a:t>Distancia con arrancada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16E7A300-80DA-4CB2-9188-14058D50EDCF}"/>
              </a:ext>
            </a:extLst>
          </p:cNvPr>
          <p:cNvSpPr txBox="1"/>
          <p:nvPr/>
        </p:nvSpPr>
        <p:spPr>
          <a:xfrm>
            <a:off x="210788" y="4286371"/>
            <a:ext cx="814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Medidor láser</a:t>
            </a:r>
          </a:p>
        </p:txBody>
      </p:sp>
      <p:sp>
        <p:nvSpPr>
          <p:cNvPr id="37" name="Marcador de contenido 1">
            <a:extLst>
              <a:ext uri="{FF2B5EF4-FFF2-40B4-BE49-F238E27FC236}">
                <a16:creationId xmlns:a16="http://schemas.microsoft.com/office/drawing/2014/main" id="{709EA992-D98F-4720-A3C4-9868A0A7C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2" y="789553"/>
            <a:ext cx="6273207" cy="2531714"/>
          </a:xfr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>
              <a:spcAft>
                <a:spcPts val="600"/>
              </a:spcAft>
            </a:pPr>
            <a:r>
              <a:rPr lang="en-GB" dirty="0">
                <a:latin typeface="Dsignes Regular" panose="020B0604020202020204" charset="0"/>
              </a:rPr>
              <a:t>Dos </a:t>
            </a:r>
            <a:r>
              <a:rPr lang="en-GB" dirty="0" err="1">
                <a:latin typeface="Dsignes Regular" panose="020B0604020202020204" charset="0"/>
              </a:rPr>
              <a:t>pruebas</a:t>
            </a:r>
            <a:r>
              <a:rPr lang="en-GB" dirty="0">
                <a:latin typeface="Dsignes Regular" panose="020B0604020202020204" charset="0"/>
              </a:rPr>
              <a:t> </a:t>
            </a:r>
            <a:r>
              <a:rPr lang="en-GB" dirty="0" err="1">
                <a:latin typeface="Dsignes Regular" panose="020B0604020202020204" charset="0"/>
              </a:rPr>
              <a:t>en</a:t>
            </a:r>
            <a:r>
              <a:rPr lang="en-GB" dirty="0">
                <a:latin typeface="Dsignes Regular" panose="020B0604020202020204" charset="0"/>
              </a:rPr>
              <a:t> una: con </a:t>
            </a:r>
            <a:r>
              <a:rPr lang="en-GB" dirty="0" err="1">
                <a:latin typeface="Dsignes Regular" panose="020B0604020202020204" charset="0"/>
              </a:rPr>
              <a:t>arrancada</a:t>
            </a:r>
            <a:r>
              <a:rPr lang="en-GB" dirty="0">
                <a:latin typeface="Dsignes Regular" panose="020B0604020202020204" charset="0"/>
              </a:rPr>
              <a:t> y sin </a:t>
            </a:r>
            <a:r>
              <a:rPr lang="en-GB" dirty="0" err="1">
                <a:latin typeface="Dsignes Regular" panose="020B0604020202020204" charset="0"/>
              </a:rPr>
              <a:t>arrancada</a:t>
            </a:r>
            <a:endParaRPr lang="en-GB" dirty="0">
              <a:latin typeface="Dsignes Regular" panose="020B0604020202020204" charset="0"/>
            </a:endParaRPr>
          </a:p>
          <a:p>
            <a:pPr>
              <a:spcAft>
                <a:spcPts val="600"/>
              </a:spcAft>
            </a:pPr>
            <a:r>
              <a:rPr lang="en-GB" dirty="0" err="1">
                <a:latin typeface="Dsignes Regular" panose="020B0604020202020204" charset="0"/>
              </a:rPr>
              <a:t>Distancias</a:t>
            </a:r>
            <a:r>
              <a:rPr lang="en-GB" dirty="0">
                <a:latin typeface="Dsignes Regular" panose="020B0604020202020204" charset="0"/>
              </a:rPr>
              <a:t> </a:t>
            </a:r>
            <a:r>
              <a:rPr lang="en-GB" dirty="0" err="1">
                <a:latin typeface="Dsignes Regular" panose="020B0604020202020204" charset="0"/>
              </a:rPr>
              <a:t>configurables</a:t>
            </a:r>
            <a:endParaRPr lang="en-GB" dirty="0">
              <a:latin typeface="Dsignes Regular" panose="020B0604020202020204" charset="0"/>
            </a:endParaRPr>
          </a:p>
          <a:p>
            <a:pPr>
              <a:spcAft>
                <a:spcPts val="600"/>
              </a:spcAft>
            </a:pPr>
            <a:r>
              <a:rPr lang="en-GB" dirty="0">
                <a:latin typeface="Dsignes Regular" panose="020B0604020202020204" charset="0"/>
              </a:rPr>
              <a:t>Dos </a:t>
            </a:r>
            <a:r>
              <a:rPr lang="en-GB" dirty="0" err="1">
                <a:latin typeface="Dsignes Regular" panose="020B0604020202020204" charset="0"/>
              </a:rPr>
              <a:t>recorridos</a:t>
            </a:r>
            <a:r>
              <a:rPr lang="en-GB" dirty="0">
                <a:latin typeface="Dsignes Regular" panose="020B0604020202020204" charset="0"/>
              </a:rPr>
              <a:t>: </a:t>
            </a:r>
            <a:r>
              <a:rPr lang="en-GB" dirty="0" err="1">
                <a:latin typeface="Dsignes Regular" panose="020B0604020202020204" charset="0"/>
              </a:rPr>
              <a:t>ida</a:t>
            </a:r>
            <a:r>
              <a:rPr lang="en-GB" dirty="0">
                <a:latin typeface="Dsignes Regular" panose="020B0604020202020204" charset="0"/>
              </a:rPr>
              <a:t> y </a:t>
            </a:r>
            <a:r>
              <a:rPr lang="en-GB" dirty="0" err="1">
                <a:latin typeface="Dsignes Regular" panose="020B0604020202020204" charset="0"/>
              </a:rPr>
              <a:t>vuelta</a:t>
            </a:r>
            <a:endParaRPr lang="en-GB" dirty="0">
              <a:latin typeface="Dsignes Regular" panose="020B0604020202020204" charset="0"/>
            </a:endParaRPr>
          </a:p>
          <a:p>
            <a:pPr>
              <a:spcAft>
                <a:spcPts val="600"/>
              </a:spcAft>
            </a:pPr>
            <a:r>
              <a:rPr lang="en-GB" dirty="0" err="1">
                <a:latin typeface="Dsignes Regular" panose="020B0604020202020204" charset="0"/>
              </a:rPr>
              <a:t>Filtro</a:t>
            </a:r>
            <a:r>
              <a:rPr lang="en-GB" dirty="0">
                <a:latin typeface="Dsignes Regular" panose="020B0604020202020204" charset="0"/>
              </a:rPr>
              <a:t> para </a:t>
            </a:r>
            <a:r>
              <a:rPr lang="en-GB" dirty="0" err="1">
                <a:latin typeface="Dsignes Regular" panose="020B0604020202020204" charset="0"/>
              </a:rPr>
              <a:t>evitar</a:t>
            </a:r>
            <a:r>
              <a:rPr lang="en-GB" dirty="0">
                <a:latin typeface="Dsignes Regular" panose="020B0604020202020204" charset="0"/>
              </a:rPr>
              <a:t> outliers</a:t>
            </a:r>
          </a:p>
          <a:p>
            <a:pPr>
              <a:spcAft>
                <a:spcPts val="600"/>
              </a:spcAft>
            </a:pPr>
            <a:r>
              <a:rPr lang="en-GB" dirty="0" err="1">
                <a:latin typeface="Dsignes Regular" panose="020B0604020202020204" charset="0"/>
              </a:rPr>
              <a:t>Paciente</a:t>
            </a:r>
            <a:r>
              <a:rPr lang="en-GB" dirty="0">
                <a:latin typeface="Dsignes Regular" panose="020B0604020202020204" charset="0"/>
              </a:rPr>
              <a:t> </a:t>
            </a:r>
            <a:r>
              <a:rPr lang="en-GB" dirty="0" err="1">
                <a:latin typeface="Dsignes Regular" panose="020B0604020202020204" charset="0"/>
              </a:rPr>
              <a:t>puede</a:t>
            </a:r>
            <a:r>
              <a:rPr lang="en-GB" dirty="0">
                <a:latin typeface="Dsignes Regular" panose="020B0604020202020204" charset="0"/>
              </a:rPr>
              <a:t> </a:t>
            </a:r>
            <a:r>
              <a:rPr lang="en-GB" dirty="0" err="1">
                <a:latin typeface="Dsignes Regular" panose="020B0604020202020204" charset="0"/>
              </a:rPr>
              <a:t>perder</a:t>
            </a:r>
            <a:r>
              <a:rPr lang="en-GB" dirty="0">
                <a:latin typeface="Dsignes Regular" panose="020B0604020202020204" charset="0"/>
              </a:rPr>
              <a:t> el </a:t>
            </a:r>
            <a:r>
              <a:rPr lang="en-GB" dirty="0" err="1">
                <a:latin typeface="Dsignes Regular" panose="020B0604020202020204" charset="0"/>
              </a:rPr>
              <a:t>haz</a:t>
            </a:r>
            <a:r>
              <a:rPr lang="en-GB" dirty="0">
                <a:latin typeface="Dsignes Regular" panose="020B0604020202020204" charset="0"/>
              </a:rPr>
              <a:t> </a:t>
            </a:r>
            <a:r>
              <a:rPr lang="en-GB" dirty="0" err="1">
                <a:latin typeface="Dsignes Regular" panose="020B0604020202020204" charset="0"/>
              </a:rPr>
              <a:t>durante</a:t>
            </a:r>
            <a:r>
              <a:rPr lang="en-GB" dirty="0">
                <a:latin typeface="Dsignes Regular" panose="020B0604020202020204" charset="0"/>
              </a:rPr>
              <a:t> 2 metros</a:t>
            </a:r>
          </a:p>
          <a:p>
            <a:pPr>
              <a:spcAft>
                <a:spcPts val="600"/>
              </a:spcAft>
            </a:pPr>
            <a:r>
              <a:rPr lang="en-GB" dirty="0" err="1">
                <a:latin typeface="Dsignes Regular" panose="020B0604020202020204" charset="0"/>
              </a:rPr>
              <a:t>Colores</a:t>
            </a:r>
            <a:r>
              <a:rPr lang="en-GB" dirty="0">
                <a:latin typeface="Dsignes Regular" panose="020B0604020202020204" charset="0"/>
              </a:rPr>
              <a:t> </a:t>
            </a:r>
            <a:r>
              <a:rPr lang="en-GB" dirty="0" err="1">
                <a:latin typeface="Dsignes Regular" panose="020B0604020202020204" charset="0"/>
              </a:rPr>
              <a:t>oscuros</a:t>
            </a:r>
            <a:r>
              <a:rPr lang="en-GB" dirty="0">
                <a:latin typeface="Dsignes Regular" panose="020B0604020202020204" charset="0"/>
              </a:rPr>
              <a:t> → </a:t>
            </a:r>
            <a:r>
              <a:rPr lang="en-GB" dirty="0" err="1">
                <a:latin typeface="Dsignes Regular" panose="020B0604020202020204" charset="0"/>
              </a:rPr>
              <a:t>Medidas</a:t>
            </a:r>
            <a:r>
              <a:rPr lang="en-GB" dirty="0">
                <a:latin typeface="Dsignes Regular" panose="020B0604020202020204" charset="0"/>
              </a:rPr>
              <a:t> </a:t>
            </a:r>
            <a:r>
              <a:rPr lang="en-GB" dirty="0" err="1">
                <a:latin typeface="Dsignes Regular" panose="020B0604020202020204" charset="0"/>
              </a:rPr>
              <a:t>erróneas</a:t>
            </a:r>
            <a:r>
              <a:rPr lang="en-GB" dirty="0">
                <a:latin typeface="Dsignes Regular" panose="020B0604020202020204" charset="0"/>
              </a:rPr>
              <a:t> a </a:t>
            </a:r>
            <a:r>
              <a:rPr lang="en-GB" dirty="0" err="1">
                <a:latin typeface="Dsignes Regular" panose="020B0604020202020204" charset="0"/>
              </a:rPr>
              <a:t>partir</a:t>
            </a:r>
            <a:r>
              <a:rPr lang="en-GB" dirty="0">
                <a:latin typeface="Dsignes Regular" panose="020B0604020202020204" charset="0"/>
              </a:rPr>
              <a:t> de 6 metros</a:t>
            </a:r>
          </a:p>
          <a:p>
            <a:pPr>
              <a:spcAft>
                <a:spcPts val="600"/>
              </a:spcAft>
            </a:pPr>
            <a:endParaRPr lang="en-GB" dirty="0">
              <a:solidFill>
                <a:srgbClr val="7030A0"/>
              </a:solidFill>
              <a:latin typeface="Dsignes Regula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2599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Violeta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SPLC_2020_v1_rev_aha.pptx" id="{CE0B8BC6-78BA-4153-8DFC-44D00F8D5EC6}" vid="{DB15C3F7-65C4-42BD-AEF9-71E0BA7BED4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1E12FD675040347A5F8CFD1462C99A8" ma:contentTypeVersion="28" ma:contentTypeDescription="Crear nuevo documento." ma:contentTypeScope="" ma:versionID="ce95440b32a032ac9c8c3a60b5ae9ed9">
  <xsd:schema xmlns:xsd="http://www.w3.org/2001/XMLSchema" xmlns:xs="http://www.w3.org/2001/XMLSchema" xmlns:p="http://schemas.microsoft.com/office/2006/metadata/properties" xmlns:ns3="a2f0966b-aa54-43f8-bd27-67b04d4fb543" xmlns:ns4="812be0ba-1708-472c-ae16-48b3be481d87" targetNamespace="http://schemas.microsoft.com/office/2006/metadata/properties" ma:root="true" ma:fieldsID="f5c57339d1dd891cc13d58bffa873da7" ns3:_="" ns4:_="">
    <xsd:import namespace="a2f0966b-aa54-43f8-bd27-67b04d4fb543"/>
    <xsd:import namespace="812be0ba-1708-472c-ae16-48b3be481d87"/>
    <xsd:element name="properties">
      <xsd:complexType>
        <xsd:sequence>
          <xsd:element name="documentManagement">
            <xsd:complexType>
              <xsd:all>
                <xsd:element ref="ns3:NotebookType" minOccurs="0"/>
                <xsd:element ref="ns3:FolderType" minOccurs="0"/>
                <xsd:element ref="ns3:Owner" minOccurs="0"/>
                <xsd:element ref="ns3:DefaultSectionNames" minOccurs="0"/>
                <xsd:element ref="ns3:Templates" minOccurs="0"/>
                <xsd:element ref="ns3:CultureName" minOccurs="0"/>
                <xsd:element ref="ns3:AppVersion" minOccurs="0"/>
                <xsd:element ref="ns3:Teachers" minOccurs="0"/>
                <xsd:element ref="ns3:Students" minOccurs="0"/>
                <xsd:element ref="ns3:Student_Group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f0966b-aa54-43f8-bd27-67b04d4fb543" elementFormDefault="qualified">
    <xsd:import namespace="http://schemas.microsoft.com/office/2006/documentManagement/types"/>
    <xsd:import namespace="http://schemas.microsoft.com/office/infopath/2007/PartnerControls"/>
    <xsd:element name="NotebookType" ma:index="8" nillable="true" ma:displayName="Notebook Type" ma:internalName="NotebookType">
      <xsd:simpleType>
        <xsd:restriction base="dms:Text"/>
      </xsd:simpleType>
    </xsd:element>
    <xsd:element name="FolderType" ma:index="9" nillable="true" ma:displayName="Folder Type" ma:internalName="FolderType">
      <xsd:simpleType>
        <xsd:restriction base="dms:Text"/>
      </xsd:simpleType>
    </xsd:element>
    <xsd:element name="Owner" ma:index="10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efaultSectionNames" ma:index="11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2" nillable="true" ma:displayName="Templates" ma:internalName="Templates">
      <xsd:simpleType>
        <xsd:restriction base="dms:Note">
          <xsd:maxLength value="255"/>
        </xsd:restriction>
      </xsd:simpleType>
    </xsd:element>
    <xsd:element name="CultureName" ma:index="13" nillable="true" ma:displayName="Culture Name" ma:internalName="CultureName">
      <xsd:simpleType>
        <xsd:restriction base="dms:Text"/>
      </xsd:simpleType>
    </xsd:element>
    <xsd:element name="AppVersion" ma:index="14" nillable="true" ma:displayName="App Version" ma:internalName="AppVersion">
      <xsd:simpleType>
        <xsd:restriction base="dms:Text"/>
      </xsd:simpleType>
    </xsd:element>
    <xsd:element name="Teachers" ma:index="15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16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17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Teachers" ma:index="18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19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0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1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2" nillable="true" ma:displayName="Is Collaboration Space Locked" ma:internalName="Is_Collaboration_Space_Locked">
      <xsd:simpleType>
        <xsd:restriction base="dms:Boolean"/>
      </xsd:simpleType>
    </xsd:element>
    <xsd:element name="MediaServiceMetadata" ma:index="26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7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28" nillable="true" ma:displayName="Tags" ma:internalName="MediaServiceAutoTags" ma:readOnly="true">
      <xsd:simpleType>
        <xsd:restriction base="dms:Text"/>
      </xsd:simpleType>
    </xsd:element>
    <xsd:element name="MediaServiceGenerationTime" ma:index="2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3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3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33" nillable="true" ma:displayName="Location" ma:internalName="MediaServiceLocation" ma:readOnly="true">
      <xsd:simpleType>
        <xsd:restriction base="dms:Text"/>
      </xsd:simpleType>
    </xsd:element>
    <xsd:element name="MediaServiceAutoKeyPoints" ma:index="3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2be0ba-1708-472c-ae16-48b3be481d87" elementFormDefault="qualified">
    <xsd:import namespace="http://schemas.microsoft.com/office/2006/documentManagement/types"/>
    <xsd:import namespace="http://schemas.microsoft.com/office/infopath/2007/PartnerControls"/>
    <xsd:element name="SharedWithUsers" ma:index="23" nillable="true" ma:displayName="Compartido con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4" nillable="true" ma:displayName="Detalles de uso compartido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5" nillable="true" ma:displayName="Hash de la sugerencia para compartir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mplates xmlns="a2f0966b-aa54-43f8-bd27-67b04d4fb543" xsi:nil="true"/>
    <Has_Teacher_Only_SectionGroup xmlns="a2f0966b-aa54-43f8-bd27-67b04d4fb543" xsi:nil="true"/>
    <NotebookType xmlns="a2f0966b-aa54-43f8-bd27-67b04d4fb543" xsi:nil="true"/>
    <Self_Registration_Enabled xmlns="a2f0966b-aa54-43f8-bd27-67b04d4fb543" xsi:nil="true"/>
    <FolderType xmlns="a2f0966b-aa54-43f8-bd27-67b04d4fb543" xsi:nil="true"/>
    <Is_Collaboration_Space_Locked xmlns="a2f0966b-aa54-43f8-bd27-67b04d4fb543" xsi:nil="true"/>
    <CultureName xmlns="a2f0966b-aa54-43f8-bd27-67b04d4fb543" xsi:nil="true"/>
    <Students xmlns="a2f0966b-aa54-43f8-bd27-67b04d4fb543">
      <UserInfo>
        <DisplayName/>
        <AccountId xsi:nil="true"/>
        <AccountType/>
      </UserInfo>
    </Students>
    <Invited_Students xmlns="a2f0966b-aa54-43f8-bd27-67b04d4fb543" xsi:nil="true"/>
    <Teachers xmlns="a2f0966b-aa54-43f8-bd27-67b04d4fb543">
      <UserInfo>
        <DisplayName/>
        <AccountId xsi:nil="true"/>
        <AccountType/>
      </UserInfo>
    </Teachers>
    <DefaultSectionNames xmlns="a2f0966b-aa54-43f8-bd27-67b04d4fb543" xsi:nil="true"/>
    <Owner xmlns="a2f0966b-aa54-43f8-bd27-67b04d4fb543">
      <UserInfo>
        <DisplayName/>
        <AccountId xsi:nil="true"/>
        <AccountType/>
      </UserInfo>
    </Owner>
    <Student_Groups xmlns="a2f0966b-aa54-43f8-bd27-67b04d4fb543">
      <UserInfo>
        <DisplayName/>
        <AccountId xsi:nil="true"/>
        <AccountType/>
      </UserInfo>
    </Student_Groups>
    <AppVersion xmlns="a2f0966b-aa54-43f8-bd27-67b04d4fb543" xsi:nil="true"/>
    <Invited_Teachers xmlns="a2f0966b-aa54-43f8-bd27-67b04d4fb543" xsi:nil="true"/>
  </documentManagement>
</p:properties>
</file>

<file path=customXml/itemProps1.xml><?xml version="1.0" encoding="utf-8"?>
<ds:datastoreItem xmlns:ds="http://schemas.openxmlformats.org/officeDocument/2006/customXml" ds:itemID="{BFCC75D4-9C6A-4F70-86B7-0F9C0B9AD6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2f0966b-aa54-43f8-bd27-67b04d4fb543"/>
    <ds:schemaRef ds:uri="812be0ba-1708-472c-ae16-48b3be481d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BF5FEF7-EB26-4E81-AE73-41E00FAC44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5441C38-B6D8-4331-BF91-89ED3083111C}">
  <ds:schemaRefs>
    <ds:schemaRef ds:uri="http://purl.org/dc/elements/1.1/"/>
    <ds:schemaRef ds:uri="http://schemas.microsoft.com/office/2006/documentManagement/types"/>
    <ds:schemaRef ds:uri="812be0ba-1708-472c-ae16-48b3be481d87"/>
    <ds:schemaRef ds:uri="http://purl.org/dc/terms/"/>
    <ds:schemaRef ds:uri="http://schemas.openxmlformats.org/package/2006/metadata/core-properties"/>
    <ds:schemaRef ds:uri="a2f0966b-aa54-43f8-bd27-67b04d4fb543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29182</TotalTime>
  <Words>785</Words>
  <Application>Microsoft Office PowerPoint</Application>
  <PresentationFormat>Presentación en pantalla (16:9)</PresentationFormat>
  <Paragraphs>233</Paragraphs>
  <Slides>23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0" baseType="lpstr">
      <vt:lpstr>Dsignes Light</vt:lpstr>
      <vt:lpstr>Calibri</vt:lpstr>
      <vt:lpstr>Dsignes Regular</vt:lpstr>
      <vt:lpstr>Calibri Light</vt:lpstr>
      <vt:lpstr>Arial</vt:lpstr>
      <vt:lpstr>Times New Roman</vt:lpstr>
      <vt:lpstr>Tema de Office</vt:lpstr>
      <vt:lpstr>SPPB: Bloque HW/SW y  Dispositivo FrailWear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Heterogeneous SoC Architecture for a FBMC Receiver with Channel Estimator and Channel Equalizer in PLC</dc:title>
  <dc:creator>Nieto Capuchino Rubén</dc:creator>
  <cp:lastModifiedBy>Lluva Plaza Sergio</cp:lastModifiedBy>
  <cp:revision>275</cp:revision>
  <dcterms:created xsi:type="dcterms:W3CDTF">2020-04-14T08:32:59Z</dcterms:created>
  <dcterms:modified xsi:type="dcterms:W3CDTF">2020-12-11T09:18:59Z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0x01010031E12FD675040347A5F8CFD1462C99A8</vt:lpwstr>
  </property>
</Properties>
</file>